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6858000" cy="9144000"/>
  <p:embeddedFontLst>
    <p:embeddedFont>
      <p:font typeface="Roboto" panose="02000000000000000000" pitchFamily="2" charset="0"/>
      <p:regular r:id="rId22"/>
      <p:bold r:id="rId23"/>
      <p:italic r:id="rId24"/>
      <p:boldItalic r:id="rId25"/>
    </p:embeddedFont>
    <p:embeddedFont>
      <p:font typeface="Roboto Condensed" panose="02000000000000000000" pitchFamily="2" charset="0"/>
      <p:regular r:id="rId26"/>
      <p:bold r:id="rId27"/>
      <p:italic r:id="rId28"/>
      <p:boldItalic r:id="rId29"/>
    </p:embeddedFont>
    <p:embeddedFont>
      <p:font typeface="Roboto Condensed Light" panose="02000000000000000000" pitchFamily="2" charset="0"/>
      <p:regular r:id="rId30"/>
      <p:bold r:id="rId31"/>
      <p:italic r:id="rId32"/>
      <p:boldItalic r:id="rId33"/>
    </p:embeddedFont>
    <p:embeddedFont>
      <p:font typeface="Roboto Condensed Medium" panose="02000000000000000000" pitchFamily="2" charset="0"/>
      <p:regular r:id="rId34"/>
      <p:bold r:id="rId35"/>
      <p:italic r:id="rId36"/>
      <p:boldItalic r:id="rId37"/>
    </p:embeddedFont>
    <p:embeddedFont>
      <p:font typeface="Roboto Slab Light" pitchFamily="2" charset="0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747775"/>
          </p15:clr>
        </p15:guide>
        <p15:guide id="2" pos="576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654" y="132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ace92165a4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ace92165a4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ace92165a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ace92165a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ace92165a4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ace92165a4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ace92165a4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ace92165a4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ace92165a4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ace92165a4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ace92165a4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ace92165a4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ace92165a4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ace92165a4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ace92165a4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2ace92165a4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ace92165a4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2ace92165a4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ace92165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2ace92165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a83fe8e0a5_0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2a83fe8e0a5_0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a83fe8e0a5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a83fe8e0a5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a83fe8e0a5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a83fe8e0a5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a83fe8e0a5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a83fe8e0a5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a83fe8e0a5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a83fe8e0a5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a83fe8e0a5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a83fe8e0a5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a83fe8e0a5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a83fe8e0a5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a83fe8e0a5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a83fe8e0a5_0_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b02b2154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b02b2154c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623400" y="2212250"/>
            <a:ext cx="17041200" cy="39270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623400" y="6304450"/>
            <a:ext cx="17041200" cy="2601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5720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23400" y="4301700"/>
            <a:ext cx="17041200" cy="168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7999800" cy="6832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9664800" y="2304950"/>
            <a:ext cx="7999800" cy="6832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623400" y="1111200"/>
            <a:ext cx="5616000" cy="15114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623400" y="2779200"/>
            <a:ext cx="5616000" cy="6358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980500" y="900300"/>
            <a:ext cx="12735600" cy="8181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9144000" y="-250"/>
            <a:ext cx="91440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531000" y="2466350"/>
            <a:ext cx="8090400" cy="29646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531000" y="5606150"/>
            <a:ext cx="8090400" cy="2470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9879000" y="1448150"/>
            <a:ext cx="7674000" cy="739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457200" lvl="0" indent="-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623400" y="8461150"/>
            <a:ext cx="11997600" cy="121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●"/>
              <a:defRPr sz="3600">
                <a:solidFill>
                  <a:schemeClr val="dk2"/>
                </a:solidFill>
              </a:defRPr>
            </a:lvl1pPr>
            <a:lvl2pPr marL="914400" lvl="1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marL="1371600" lvl="2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marL="1828800" lvl="3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marL="2286000" lvl="4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marL="2743200" lvl="5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marL="3200400" lvl="6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marL="3657600" lvl="7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marL="4114800" lvl="8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r">
              <a:buNone/>
              <a:defRPr sz="2000">
                <a:solidFill>
                  <a:schemeClr val="dk2"/>
                </a:solidFill>
              </a:defRPr>
            </a:lvl1pPr>
            <a:lvl2pPr lvl="1" algn="r">
              <a:buNone/>
              <a:defRPr sz="2000">
                <a:solidFill>
                  <a:schemeClr val="dk2"/>
                </a:solidFill>
              </a:defRPr>
            </a:lvl2pPr>
            <a:lvl3pPr lvl="2" algn="r">
              <a:buNone/>
              <a:defRPr sz="2000">
                <a:solidFill>
                  <a:schemeClr val="dk2"/>
                </a:solidFill>
              </a:defRPr>
            </a:lvl3pPr>
            <a:lvl4pPr lvl="3" algn="r">
              <a:buNone/>
              <a:defRPr sz="2000">
                <a:solidFill>
                  <a:schemeClr val="dk2"/>
                </a:solidFill>
              </a:defRPr>
            </a:lvl4pPr>
            <a:lvl5pPr lvl="4" algn="r">
              <a:buNone/>
              <a:defRPr sz="2000">
                <a:solidFill>
                  <a:schemeClr val="dk2"/>
                </a:solidFill>
              </a:defRPr>
            </a:lvl5pPr>
            <a:lvl6pPr lvl="5" algn="r">
              <a:buNone/>
              <a:defRPr sz="2000">
                <a:solidFill>
                  <a:schemeClr val="dk2"/>
                </a:solidFill>
              </a:defRPr>
            </a:lvl6pPr>
            <a:lvl7pPr lvl="6" algn="r">
              <a:buNone/>
              <a:defRPr sz="2000">
                <a:solidFill>
                  <a:schemeClr val="dk2"/>
                </a:solidFill>
              </a:defRPr>
            </a:lvl7pPr>
            <a:lvl8pPr lvl="7" algn="r">
              <a:buNone/>
              <a:defRPr sz="2000">
                <a:solidFill>
                  <a:schemeClr val="dk2"/>
                </a:solidFill>
              </a:defRPr>
            </a:lvl8pPr>
            <a:lvl9pPr lvl="8" algn="r">
              <a:buNone/>
              <a:defRPr sz="2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l="972" t="-7271" r="766" b="9010"/>
          <a:stretch/>
        </p:blipFill>
        <p:spPr>
          <a:xfrm>
            <a:off x="38" y="0"/>
            <a:ext cx="18287971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0" y="0"/>
            <a:ext cx="18288000" cy="928800"/>
            <a:chOff x="0" y="0"/>
            <a:chExt cx="18288000" cy="928800"/>
          </a:xfrm>
        </p:grpSpPr>
        <p:sp>
          <p:nvSpPr>
            <p:cNvPr id="56" name="Google Shape;56;p13"/>
            <p:cNvSpPr txBox="1"/>
            <p:nvPr/>
          </p:nvSpPr>
          <p:spPr>
            <a:xfrm>
              <a:off x="0" y="0"/>
              <a:ext cx="18288000" cy="9288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182850" tIns="91400" rIns="182850" bIns="914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pic>
          <p:nvPicPr>
            <p:cNvPr id="57" name="Google Shape;57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7750" y="291975"/>
              <a:ext cx="3884348" cy="344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" name="Google Shape;58;p13"/>
          <p:cNvSpPr txBox="1"/>
          <p:nvPr/>
        </p:nvSpPr>
        <p:spPr>
          <a:xfrm>
            <a:off x="5569250" y="10867525"/>
            <a:ext cx="7373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UPDATES         ACADEMICS         CAREERS         FINANCES         COMMENCEMENT         RESOURCES</a:t>
            </a:r>
            <a:endParaRPr sz="1300">
              <a:solidFill>
                <a:schemeClr val="lt1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5">
            <a:alphaModFix/>
          </a:blip>
          <a:srcRect r="90218"/>
          <a:stretch/>
        </p:blipFill>
        <p:spPr>
          <a:xfrm>
            <a:off x="6125621" y="10867525"/>
            <a:ext cx="558076" cy="76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5">
            <a:alphaModFix/>
          </a:blip>
          <a:srcRect l="14864" r="70780"/>
          <a:stretch/>
        </p:blipFill>
        <p:spPr>
          <a:xfrm>
            <a:off x="6986226" y="10867525"/>
            <a:ext cx="819000" cy="76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5">
            <a:alphaModFix/>
          </a:blip>
          <a:srcRect l="32917" r="52728"/>
          <a:stretch/>
        </p:blipFill>
        <p:spPr>
          <a:xfrm>
            <a:off x="8040976" y="10867525"/>
            <a:ext cx="819000" cy="76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5">
            <a:alphaModFix/>
          </a:blip>
          <a:srcRect l="50021" r="32576"/>
          <a:stretch/>
        </p:blipFill>
        <p:spPr>
          <a:xfrm>
            <a:off x="8959252" y="10867525"/>
            <a:ext cx="992850" cy="76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5">
            <a:alphaModFix/>
          </a:blip>
          <a:srcRect l="64591" r="14746"/>
          <a:stretch/>
        </p:blipFill>
        <p:spPr>
          <a:xfrm>
            <a:off x="10051376" y="10867525"/>
            <a:ext cx="1178849" cy="76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 rotWithShape="1">
          <a:blip r:embed="rId5">
            <a:alphaModFix/>
          </a:blip>
          <a:srcRect l="87696"/>
          <a:stretch/>
        </p:blipFill>
        <p:spPr>
          <a:xfrm>
            <a:off x="11627554" y="10867525"/>
            <a:ext cx="701999" cy="769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/>
          <p:nvPr/>
        </p:nvSpPr>
        <p:spPr>
          <a:xfrm>
            <a:off x="0" y="3830138"/>
            <a:ext cx="18288000" cy="2031900"/>
          </a:xfrm>
          <a:prstGeom prst="rect">
            <a:avLst/>
          </a:prstGeom>
          <a:noFill/>
          <a:ln>
            <a:noFill/>
          </a:ln>
          <a:effectLst>
            <a:outerShdw blurRad="771525" dist="19050" dir="5400000" algn="bl" rotWithShape="0">
              <a:srgbClr val="000000">
                <a:alpha val="46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FINANCIAL AID</a:t>
            </a:r>
            <a:endParaRPr sz="12000">
              <a:solidFill>
                <a:srgbClr val="FFFFFF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0" y="5377450"/>
            <a:ext cx="18288000" cy="2031900"/>
          </a:xfrm>
          <a:prstGeom prst="rect">
            <a:avLst/>
          </a:prstGeom>
          <a:noFill/>
          <a:ln>
            <a:noFill/>
          </a:ln>
          <a:effectLst>
            <a:outerShdw blurRad="771525" dist="19050" dir="5400000" algn="bl" rotWithShape="0">
              <a:srgbClr val="000000">
                <a:alpha val="66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AT NC STATE</a:t>
            </a:r>
            <a:endParaRPr sz="120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117425" y="9572625"/>
            <a:ext cx="3527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NC STATE </a:t>
            </a:r>
            <a:r>
              <a:rPr lang="en" sz="18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UNIVERSITY</a:t>
            </a:r>
            <a:endParaRPr sz="18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4688425" y="9572625"/>
            <a:ext cx="8911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 SERVICES CENTER </a:t>
            </a:r>
            <a:r>
              <a:rPr lang="en" sz="1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– OFFICE OF SCHOLARSHIPS AND FINANCIAL AID</a:t>
            </a:r>
            <a:endParaRPr sz="18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14607300" y="9572625"/>
            <a:ext cx="3527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STUDENTSERVICES.NCSU.EDU</a:t>
            </a:r>
            <a:endParaRPr sz="18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2"/>
          <p:cNvPicPr preferRelativeResize="0"/>
          <p:nvPr/>
        </p:nvPicPr>
        <p:blipFill rotWithShape="1">
          <a:blip r:embed="rId3">
            <a:alphaModFix/>
          </a:blip>
          <a:srcRect t="3838" r="5767" b="16517"/>
          <a:stretch/>
        </p:blipFill>
        <p:spPr>
          <a:xfrm>
            <a:off x="1" y="0"/>
            <a:ext cx="18288000" cy="10287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3" name="Google Shape;233;p22"/>
          <p:cNvGrpSpPr/>
          <p:nvPr/>
        </p:nvGrpSpPr>
        <p:grpSpPr>
          <a:xfrm>
            <a:off x="0" y="0"/>
            <a:ext cx="18288000" cy="928800"/>
            <a:chOff x="0" y="0"/>
            <a:chExt cx="18288000" cy="928800"/>
          </a:xfrm>
        </p:grpSpPr>
        <p:sp>
          <p:nvSpPr>
            <p:cNvPr id="234" name="Google Shape;234;p22"/>
            <p:cNvSpPr txBox="1"/>
            <p:nvPr/>
          </p:nvSpPr>
          <p:spPr>
            <a:xfrm>
              <a:off x="0" y="0"/>
              <a:ext cx="18288000" cy="9288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182850" tIns="91400" rIns="182850" bIns="914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pic>
          <p:nvPicPr>
            <p:cNvPr id="235" name="Google Shape;235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7750" y="291975"/>
              <a:ext cx="3884348" cy="344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6" name="Google Shape;236;p22"/>
          <p:cNvSpPr txBox="1"/>
          <p:nvPr/>
        </p:nvSpPr>
        <p:spPr>
          <a:xfrm>
            <a:off x="5569250" y="10867525"/>
            <a:ext cx="7373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UPDATES         ACADEMICS         CAREERS         FINANCES         COMMENCEMENT         RESOURCES</a:t>
            </a:r>
            <a:endParaRPr sz="1300">
              <a:solidFill>
                <a:schemeClr val="lt1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pic>
        <p:nvPicPr>
          <p:cNvPr id="237" name="Google Shape;237;p22"/>
          <p:cNvPicPr preferRelativeResize="0"/>
          <p:nvPr/>
        </p:nvPicPr>
        <p:blipFill rotWithShape="1">
          <a:blip r:embed="rId5">
            <a:alphaModFix/>
          </a:blip>
          <a:srcRect r="90218"/>
          <a:stretch/>
        </p:blipFill>
        <p:spPr>
          <a:xfrm>
            <a:off x="6125621" y="10867525"/>
            <a:ext cx="558076" cy="76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2"/>
          <p:cNvPicPr preferRelativeResize="0"/>
          <p:nvPr/>
        </p:nvPicPr>
        <p:blipFill rotWithShape="1">
          <a:blip r:embed="rId5">
            <a:alphaModFix/>
          </a:blip>
          <a:srcRect l="14864" r="70780"/>
          <a:stretch/>
        </p:blipFill>
        <p:spPr>
          <a:xfrm>
            <a:off x="6986226" y="10867525"/>
            <a:ext cx="819000" cy="76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2"/>
          <p:cNvPicPr preferRelativeResize="0"/>
          <p:nvPr/>
        </p:nvPicPr>
        <p:blipFill rotWithShape="1">
          <a:blip r:embed="rId5">
            <a:alphaModFix/>
          </a:blip>
          <a:srcRect l="32917" r="52728"/>
          <a:stretch/>
        </p:blipFill>
        <p:spPr>
          <a:xfrm>
            <a:off x="8040976" y="10867525"/>
            <a:ext cx="819000" cy="76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2"/>
          <p:cNvPicPr preferRelativeResize="0"/>
          <p:nvPr/>
        </p:nvPicPr>
        <p:blipFill rotWithShape="1">
          <a:blip r:embed="rId5">
            <a:alphaModFix/>
          </a:blip>
          <a:srcRect l="50021" r="32576"/>
          <a:stretch/>
        </p:blipFill>
        <p:spPr>
          <a:xfrm>
            <a:off x="8959252" y="10867525"/>
            <a:ext cx="992850" cy="76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2"/>
          <p:cNvPicPr preferRelativeResize="0"/>
          <p:nvPr/>
        </p:nvPicPr>
        <p:blipFill rotWithShape="1">
          <a:blip r:embed="rId5">
            <a:alphaModFix/>
          </a:blip>
          <a:srcRect l="64591" r="14746"/>
          <a:stretch/>
        </p:blipFill>
        <p:spPr>
          <a:xfrm>
            <a:off x="10051376" y="10867525"/>
            <a:ext cx="1178849" cy="76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2"/>
          <p:cNvPicPr preferRelativeResize="0"/>
          <p:nvPr/>
        </p:nvPicPr>
        <p:blipFill rotWithShape="1">
          <a:blip r:embed="rId5">
            <a:alphaModFix/>
          </a:blip>
          <a:srcRect l="87696"/>
          <a:stretch/>
        </p:blipFill>
        <p:spPr>
          <a:xfrm>
            <a:off x="11627554" y="10867525"/>
            <a:ext cx="701999" cy="76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2"/>
          <p:cNvSpPr txBox="1"/>
          <p:nvPr/>
        </p:nvSpPr>
        <p:spPr>
          <a:xfrm>
            <a:off x="0" y="3830138"/>
            <a:ext cx="18288000" cy="2031900"/>
          </a:xfrm>
          <a:prstGeom prst="rect">
            <a:avLst/>
          </a:prstGeom>
          <a:noFill/>
          <a:ln>
            <a:noFill/>
          </a:ln>
          <a:effectLst>
            <a:outerShdw blurRad="771525" dist="19050" dir="5400000" algn="bl" rotWithShape="0">
              <a:srgbClr val="000000">
                <a:alpha val="46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SCHOLARSHIPS</a:t>
            </a:r>
            <a:endParaRPr sz="12000">
              <a:solidFill>
                <a:srgbClr val="FFFFFF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sp>
        <p:nvSpPr>
          <p:cNvPr id="244" name="Google Shape;244;p22"/>
          <p:cNvSpPr txBox="1"/>
          <p:nvPr/>
        </p:nvSpPr>
        <p:spPr>
          <a:xfrm>
            <a:off x="0" y="5377450"/>
            <a:ext cx="18288000" cy="2031900"/>
          </a:xfrm>
          <a:prstGeom prst="rect">
            <a:avLst/>
          </a:prstGeom>
          <a:noFill/>
          <a:ln>
            <a:noFill/>
          </a:ln>
          <a:effectLst>
            <a:outerShdw blurRad="771525" dist="19050" dir="5400000" algn="bl" rotWithShape="0">
              <a:srgbClr val="000000">
                <a:alpha val="66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AT NC STATE</a:t>
            </a:r>
            <a:endParaRPr sz="120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45" name="Google Shape;245;p22"/>
          <p:cNvSpPr txBox="1"/>
          <p:nvPr/>
        </p:nvSpPr>
        <p:spPr>
          <a:xfrm>
            <a:off x="117425" y="9572625"/>
            <a:ext cx="3527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NC STATE </a:t>
            </a:r>
            <a:r>
              <a:rPr lang="en" sz="18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UNIVERSITY</a:t>
            </a:r>
            <a:endParaRPr sz="18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46" name="Google Shape;246;p22"/>
          <p:cNvSpPr txBox="1"/>
          <p:nvPr/>
        </p:nvSpPr>
        <p:spPr>
          <a:xfrm>
            <a:off x="4688425" y="9572625"/>
            <a:ext cx="8911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 SERVICES CENTER </a:t>
            </a:r>
            <a:r>
              <a:rPr lang="en" sz="1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– OFFICE OF SCHOLARSHIPS AND FINANCIAL AID</a:t>
            </a:r>
            <a:endParaRPr sz="18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47" name="Google Shape;247;p22"/>
          <p:cNvSpPr txBox="1"/>
          <p:nvPr/>
        </p:nvSpPr>
        <p:spPr>
          <a:xfrm>
            <a:off x="14607300" y="9572625"/>
            <a:ext cx="3527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STUDENTSERVICES.NCSU.EDU</a:t>
            </a:r>
            <a:endParaRPr sz="18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23"/>
          <p:cNvPicPr preferRelativeResize="0"/>
          <p:nvPr/>
        </p:nvPicPr>
        <p:blipFill rotWithShape="1">
          <a:blip r:embed="rId3">
            <a:alphaModFix/>
          </a:blip>
          <a:srcRect l="16335" t="-7306" r="58980" b="15284"/>
          <a:stretch/>
        </p:blipFill>
        <p:spPr>
          <a:xfrm>
            <a:off x="-1" y="0"/>
            <a:ext cx="4146550" cy="10287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3" name="Google Shape;253;p23"/>
          <p:cNvGrpSpPr/>
          <p:nvPr/>
        </p:nvGrpSpPr>
        <p:grpSpPr>
          <a:xfrm>
            <a:off x="0" y="0"/>
            <a:ext cx="18288000" cy="928800"/>
            <a:chOff x="0" y="0"/>
            <a:chExt cx="18288000" cy="928800"/>
          </a:xfrm>
        </p:grpSpPr>
        <p:sp>
          <p:nvSpPr>
            <p:cNvPr id="254" name="Google Shape;254;p23"/>
            <p:cNvSpPr txBox="1"/>
            <p:nvPr/>
          </p:nvSpPr>
          <p:spPr>
            <a:xfrm>
              <a:off x="0" y="0"/>
              <a:ext cx="18288000" cy="9288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182850" tIns="91400" rIns="182850" bIns="914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pic>
          <p:nvPicPr>
            <p:cNvPr id="255" name="Google Shape;255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7750" y="291975"/>
              <a:ext cx="3884348" cy="344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6" name="Google Shape;256;p23"/>
          <p:cNvSpPr/>
          <p:nvPr/>
        </p:nvSpPr>
        <p:spPr>
          <a:xfrm>
            <a:off x="305800" y="1240588"/>
            <a:ext cx="1615200" cy="1615200"/>
          </a:xfrm>
          <a:prstGeom prst="rect">
            <a:avLst/>
          </a:prstGeom>
          <a:solidFill>
            <a:srgbClr val="6E7A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7" name="Google Shape;25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194" y="1613417"/>
            <a:ext cx="1034365" cy="869494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3"/>
          <p:cNvSpPr txBox="1"/>
          <p:nvPr/>
        </p:nvSpPr>
        <p:spPr>
          <a:xfrm>
            <a:off x="117425" y="9572625"/>
            <a:ext cx="3527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NC STATE </a:t>
            </a:r>
            <a:r>
              <a:rPr lang="en" sz="18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UNIVERSITY</a:t>
            </a:r>
            <a:endParaRPr sz="18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59" name="Google Shape;259;p23"/>
          <p:cNvSpPr/>
          <p:nvPr/>
        </p:nvSpPr>
        <p:spPr>
          <a:xfrm>
            <a:off x="2225550" y="1240600"/>
            <a:ext cx="14566800" cy="161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6E7A3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WHEN TO APPLY </a:t>
            </a:r>
            <a:r>
              <a:rPr lang="en" sz="4500" b="1">
                <a:solidFill>
                  <a:srgbClr val="6E7A3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FOR SCHOLARSHIPS AT NC STATE?</a:t>
            </a:r>
            <a:endParaRPr sz="4500" b="1">
              <a:solidFill>
                <a:srgbClr val="6E7A31"/>
              </a:solidFill>
            </a:endParaRPr>
          </a:p>
        </p:txBody>
      </p:sp>
      <p:sp>
        <p:nvSpPr>
          <p:cNvPr id="260" name="Google Shape;260;p23"/>
          <p:cNvSpPr txBox="1"/>
          <p:nvPr/>
        </p:nvSpPr>
        <p:spPr>
          <a:xfrm>
            <a:off x="4688425" y="9572625"/>
            <a:ext cx="8911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 SERVICES CENTER </a:t>
            </a:r>
            <a:r>
              <a:rPr lang="en" sz="1800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– OFFICE OF SCHOLARSHIPS AND FINANCIAL AID</a:t>
            </a:r>
            <a:endParaRPr sz="1800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61" name="Google Shape;261;p23"/>
          <p:cNvSpPr txBox="1"/>
          <p:nvPr/>
        </p:nvSpPr>
        <p:spPr>
          <a:xfrm>
            <a:off x="14607300" y="9572625"/>
            <a:ext cx="3527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STUDENTSERVICES.NCSU.EDU</a:t>
            </a:r>
            <a:endParaRPr sz="1800" b="1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62" name="Google Shape;262;p23"/>
          <p:cNvSpPr/>
          <p:nvPr/>
        </p:nvSpPr>
        <p:spPr>
          <a:xfrm>
            <a:off x="4677350" y="2855800"/>
            <a:ext cx="4618500" cy="6482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274300" tIns="365750" rIns="274300" bIns="2743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solidFill>
                  <a:srgbClr val="CC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Before</a:t>
            </a:r>
            <a:r>
              <a:rPr lang="en" sz="3800" b="1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" sz="3800" b="1">
                <a:solidFill>
                  <a:srgbClr val="464A2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Admission</a:t>
            </a:r>
            <a:endParaRPr sz="3800" b="1">
              <a:solidFill>
                <a:srgbClr val="464A2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63" name="Google Shape;263;p23"/>
          <p:cNvSpPr/>
          <p:nvPr/>
        </p:nvSpPr>
        <p:spPr>
          <a:xfrm>
            <a:off x="9489725" y="6519024"/>
            <a:ext cx="8306400" cy="2819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274300" tIns="365750" rIns="274300" bIns="2743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solidFill>
                  <a:srgbClr val="CC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After</a:t>
            </a:r>
            <a:r>
              <a:rPr lang="en" sz="3800" b="1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" sz="3800" b="1">
                <a:solidFill>
                  <a:srgbClr val="464A2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 First Semester</a:t>
            </a:r>
            <a:endParaRPr sz="3800" b="1">
              <a:solidFill>
                <a:srgbClr val="464A2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64" name="Google Shape;264;p23"/>
          <p:cNvSpPr/>
          <p:nvPr/>
        </p:nvSpPr>
        <p:spPr>
          <a:xfrm>
            <a:off x="4677350" y="3720100"/>
            <a:ext cx="4371300" cy="17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365750" rIns="274300" bIns="2743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Scholarship Programs of Distinction</a:t>
            </a:r>
            <a:endParaRPr sz="2500" b="1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Condensed"/>
              <a:buChar char="●"/>
            </a:pPr>
            <a:r>
              <a:rPr lang="en" sz="2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Must apply for admission by early action date, November 1</a:t>
            </a:r>
            <a:endParaRPr sz="25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Condensed"/>
              <a:buChar char="●"/>
            </a:pPr>
            <a:r>
              <a:rPr lang="en" sz="2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Separate application required</a:t>
            </a:r>
            <a:endParaRPr sz="25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914400" lvl="1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Condensed"/>
              <a:buChar char="○"/>
            </a:pPr>
            <a:r>
              <a:rPr lang="en" sz="2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Park.ncsu.edu</a:t>
            </a:r>
            <a:endParaRPr sz="2500" b="1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914400" lvl="1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Condensed"/>
              <a:buChar char="○"/>
            </a:pPr>
            <a:r>
              <a:rPr lang="en" sz="2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Goodnight.ncsu.edu</a:t>
            </a:r>
            <a:endParaRPr sz="2500" b="1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914400" lvl="1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Condensed"/>
              <a:buChar char="○"/>
            </a:pPr>
            <a:r>
              <a:rPr lang="en" sz="2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Textiles.ncsu.edu</a:t>
            </a:r>
            <a:endParaRPr sz="2500" b="1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65" name="Google Shape;265;p23"/>
          <p:cNvSpPr/>
          <p:nvPr/>
        </p:nvSpPr>
        <p:spPr>
          <a:xfrm>
            <a:off x="9489750" y="3720100"/>
            <a:ext cx="8306400" cy="17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365750" rIns="274300" bIns="2743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University-Wide and College-Based Scholarships</a:t>
            </a:r>
            <a:endParaRPr sz="2500" b="1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Condensed"/>
              <a:buChar char="●"/>
            </a:pPr>
            <a:r>
              <a:rPr lang="en" sz="2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PackASSIST</a:t>
            </a:r>
            <a:endParaRPr sz="25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914400" lvl="1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Condensed"/>
              <a:buChar char="○"/>
            </a:pPr>
            <a:r>
              <a:rPr lang="en" sz="2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General Application</a:t>
            </a:r>
            <a:endParaRPr sz="25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914400" lvl="1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Condensed"/>
              <a:buChar char="○"/>
            </a:pPr>
            <a:r>
              <a:rPr lang="en" sz="2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College-Based Scholarships Application </a:t>
            </a:r>
            <a:r>
              <a:rPr lang="en"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(Supplemental)</a:t>
            </a:r>
            <a:endParaRPr sz="23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66" name="Google Shape;266;p23"/>
          <p:cNvSpPr/>
          <p:nvPr/>
        </p:nvSpPr>
        <p:spPr>
          <a:xfrm>
            <a:off x="9489725" y="2855800"/>
            <a:ext cx="8306400" cy="3428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274300" tIns="365750" rIns="274300" bIns="2743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solidFill>
                  <a:srgbClr val="CC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After</a:t>
            </a:r>
            <a:r>
              <a:rPr lang="en" sz="3800" b="1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" sz="3800" b="1">
                <a:solidFill>
                  <a:srgbClr val="464A2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Admission</a:t>
            </a:r>
            <a:endParaRPr sz="3800" b="1">
              <a:solidFill>
                <a:srgbClr val="464A2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67" name="Google Shape;267;p23"/>
          <p:cNvSpPr/>
          <p:nvPr/>
        </p:nvSpPr>
        <p:spPr>
          <a:xfrm>
            <a:off x="9489750" y="7353025"/>
            <a:ext cx="8306400" cy="17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365750" rIns="274300" bIns="2743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Caldwell</a:t>
            </a:r>
            <a:endParaRPr sz="2500" b="1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Condensed"/>
              <a:buChar char="●"/>
            </a:pPr>
            <a:r>
              <a:rPr lang="en" sz="2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Separate application required</a:t>
            </a:r>
            <a:endParaRPr sz="25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Condensed"/>
              <a:buChar char="●"/>
            </a:pPr>
            <a:r>
              <a:rPr lang="en" sz="2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Caldwellfellows.ncsu.edu</a:t>
            </a:r>
            <a:endParaRPr sz="25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68" name="Google Shape;268;p23"/>
          <p:cNvSpPr/>
          <p:nvPr/>
        </p:nvSpPr>
        <p:spPr>
          <a:xfrm>
            <a:off x="9489750" y="3678400"/>
            <a:ext cx="8645100" cy="17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365750" rIns="274300" bIns="2743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University-Wide and College-Based Scholarships</a:t>
            </a:r>
            <a:endParaRPr sz="2500" b="1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Condensed"/>
              <a:buChar char="●"/>
            </a:pPr>
            <a:r>
              <a:rPr lang="en" sz="2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PackASSIST</a:t>
            </a:r>
            <a:endParaRPr sz="2500" b="1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914400" lvl="1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Condensed"/>
              <a:buChar char="○"/>
            </a:pPr>
            <a:r>
              <a:rPr lang="en" sz="2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General Application</a:t>
            </a:r>
            <a:endParaRPr sz="25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914400" lvl="1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Condensed"/>
              <a:buChar char="○"/>
            </a:pPr>
            <a:r>
              <a:rPr lang="en" sz="2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College-Based Scholarships Application </a:t>
            </a:r>
            <a:r>
              <a:rPr lang="en" sz="24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(Supplemental)</a:t>
            </a:r>
            <a:endParaRPr sz="24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24"/>
          <p:cNvPicPr preferRelativeResize="0"/>
          <p:nvPr/>
        </p:nvPicPr>
        <p:blipFill rotWithShape="1">
          <a:blip r:embed="rId3">
            <a:alphaModFix/>
          </a:blip>
          <a:srcRect l="16335" t="-7306" r="58980" b="15284"/>
          <a:stretch/>
        </p:blipFill>
        <p:spPr>
          <a:xfrm>
            <a:off x="-1" y="0"/>
            <a:ext cx="4146550" cy="10287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4" name="Google Shape;274;p24"/>
          <p:cNvGrpSpPr/>
          <p:nvPr/>
        </p:nvGrpSpPr>
        <p:grpSpPr>
          <a:xfrm>
            <a:off x="0" y="0"/>
            <a:ext cx="18288000" cy="928800"/>
            <a:chOff x="0" y="0"/>
            <a:chExt cx="18288000" cy="928800"/>
          </a:xfrm>
        </p:grpSpPr>
        <p:sp>
          <p:nvSpPr>
            <p:cNvPr id="275" name="Google Shape;275;p24"/>
            <p:cNvSpPr txBox="1"/>
            <p:nvPr/>
          </p:nvSpPr>
          <p:spPr>
            <a:xfrm>
              <a:off x="0" y="0"/>
              <a:ext cx="18288000" cy="9288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182850" tIns="91400" rIns="182850" bIns="914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pic>
          <p:nvPicPr>
            <p:cNvPr id="276" name="Google Shape;276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7750" y="291975"/>
              <a:ext cx="3884348" cy="344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7" name="Google Shape;277;p24"/>
          <p:cNvSpPr/>
          <p:nvPr/>
        </p:nvSpPr>
        <p:spPr>
          <a:xfrm>
            <a:off x="305800" y="1240588"/>
            <a:ext cx="1615200" cy="1615200"/>
          </a:xfrm>
          <a:prstGeom prst="rect">
            <a:avLst/>
          </a:prstGeom>
          <a:solidFill>
            <a:srgbClr val="6E7A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8" name="Google Shape;27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194" y="1613417"/>
            <a:ext cx="1034365" cy="869494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4"/>
          <p:cNvSpPr txBox="1"/>
          <p:nvPr/>
        </p:nvSpPr>
        <p:spPr>
          <a:xfrm>
            <a:off x="117425" y="9572625"/>
            <a:ext cx="3527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NC STATE </a:t>
            </a:r>
            <a:r>
              <a:rPr lang="en" sz="18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UNIVERSITY</a:t>
            </a:r>
            <a:endParaRPr sz="18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80" name="Google Shape;280;p24"/>
          <p:cNvSpPr/>
          <p:nvPr/>
        </p:nvSpPr>
        <p:spPr>
          <a:xfrm>
            <a:off x="2225550" y="1240600"/>
            <a:ext cx="14566800" cy="161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6E7A3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 IS </a:t>
            </a:r>
            <a:r>
              <a:rPr lang="en" sz="4500" b="1">
                <a:solidFill>
                  <a:srgbClr val="6E7A3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NC STATE’S SCHOLARSHIP APPLICATION PORTAL?</a:t>
            </a:r>
            <a:endParaRPr sz="4500" b="1">
              <a:solidFill>
                <a:srgbClr val="6E7A31"/>
              </a:solidFill>
            </a:endParaRPr>
          </a:p>
        </p:txBody>
      </p:sp>
      <p:sp>
        <p:nvSpPr>
          <p:cNvPr id="281" name="Google Shape;281;p24"/>
          <p:cNvSpPr txBox="1"/>
          <p:nvPr/>
        </p:nvSpPr>
        <p:spPr>
          <a:xfrm>
            <a:off x="4688425" y="9572625"/>
            <a:ext cx="8911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 SERVICES CENTER </a:t>
            </a:r>
            <a:r>
              <a:rPr lang="en" sz="1800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– OFFICE OF SCHOLARSHIPS AND FINANCIAL AID</a:t>
            </a:r>
            <a:endParaRPr sz="1800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82" name="Google Shape;282;p24"/>
          <p:cNvSpPr txBox="1"/>
          <p:nvPr/>
        </p:nvSpPr>
        <p:spPr>
          <a:xfrm>
            <a:off x="14607300" y="9572625"/>
            <a:ext cx="3527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STUDENTSERVICES.NCSU.EDU</a:t>
            </a:r>
            <a:endParaRPr sz="1800" b="1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83" name="Google Shape;283;p24"/>
          <p:cNvSpPr/>
          <p:nvPr/>
        </p:nvSpPr>
        <p:spPr>
          <a:xfrm>
            <a:off x="4677350" y="2855800"/>
            <a:ext cx="13107600" cy="253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284" name="Google Shape;28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85850" y="3396625"/>
            <a:ext cx="3021062" cy="144855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4"/>
          <p:cNvSpPr/>
          <p:nvPr/>
        </p:nvSpPr>
        <p:spPr>
          <a:xfrm>
            <a:off x="8323075" y="3237100"/>
            <a:ext cx="14242500" cy="1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PACK ASSIST</a:t>
            </a:r>
            <a:endParaRPr sz="5200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 Student Scholarship Interactive Search Tool</a:t>
            </a:r>
            <a:endParaRPr sz="2400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86" name="Google Shape;286;p24"/>
          <p:cNvSpPr/>
          <p:nvPr/>
        </p:nvSpPr>
        <p:spPr>
          <a:xfrm>
            <a:off x="4930050" y="5786300"/>
            <a:ext cx="12855000" cy="22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Roboto Condensed Light"/>
              <a:buChar char="●"/>
            </a:pPr>
            <a:r>
              <a:rPr lang="en" sz="3800">
                <a:solidFill>
                  <a:srgbClr val="33333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Apply upon admission to NC State</a:t>
            </a:r>
            <a:endParaRPr sz="3800">
              <a:solidFill>
                <a:srgbClr val="333333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Roboto Condensed Light"/>
              <a:buChar char="●"/>
            </a:pPr>
            <a:r>
              <a:rPr lang="en" sz="3800" b="1">
                <a:solidFill>
                  <a:srgbClr val="33333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General Application</a:t>
            </a:r>
            <a:r>
              <a:rPr lang="en" sz="3800">
                <a:solidFill>
                  <a:srgbClr val="33333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opens </a:t>
            </a:r>
            <a:r>
              <a:rPr lang="en" sz="3800" b="1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December 1</a:t>
            </a:r>
            <a:endParaRPr sz="3800" b="1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Roboto Condensed Light"/>
              <a:buChar char="●"/>
            </a:pPr>
            <a:r>
              <a:rPr lang="en" sz="3800" b="1">
                <a:solidFill>
                  <a:srgbClr val="CC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Priority Filing Date</a:t>
            </a:r>
            <a:r>
              <a:rPr lang="en" sz="3800">
                <a:solidFill>
                  <a:srgbClr val="33333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is </a:t>
            </a:r>
            <a:r>
              <a:rPr lang="en" sz="3800" b="1">
                <a:solidFill>
                  <a:srgbClr val="CC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February 15</a:t>
            </a:r>
            <a:endParaRPr sz="3800" b="1">
              <a:solidFill>
                <a:srgbClr val="CC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Roboto Condensed Light"/>
              <a:buChar char="●"/>
            </a:pPr>
            <a:r>
              <a:rPr lang="en" sz="3800" b="1">
                <a:solidFill>
                  <a:srgbClr val="6E7A3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New student award notifications</a:t>
            </a:r>
            <a:r>
              <a:rPr lang="en" sz="3800">
                <a:solidFill>
                  <a:srgbClr val="33333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issued by </a:t>
            </a:r>
            <a:r>
              <a:rPr lang="en" sz="3800" b="1">
                <a:solidFill>
                  <a:srgbClr val="6E7A3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April 1</a:t>
            </a:r>
            <a:endParaRPr sz="3800">
              <a:solidFill>
                <a:srgbClr val="333333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5"/>
          <p:cNvSpPr/>
          <p:nvPr/>
        </p:nvSpPr>
        <p:spPr>
          <a:xfrm>
            <a:off x="4688425" y="2860600"/>
            <a:ext cx="4254000" cy="4240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274300" tIns="365750" rIns="274300" bIns="2743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solidFill>
                  <a:srgbClr val="CC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Local</a:t>
            </a:r>
            <a:endParaRPr sz="3800" b="1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92" name="Google Shape;292;p25"/>
          <p:cNvSpPr/>
          <p:nvPr/>
        </p:nvSpPr>
        <p:spPr>
          <a:xfrm>
            <a:off x="9120850" y="2810150"/>
            <a:ext cx="4254000" cy="4240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274300" tIns="365750" rIns="274300" bIns="2743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solidFill>
                  <a:srgbClr val="CC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State</a:t>
            </a:r>
            <a:endParaRPr sz="3800" b="1">
              <a:solidFill>
                <a:srgbClr val="CC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>
              <a:solidFill>
                <a:srgbClr val="CC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93" name="Google Shape;293;p25"/>
          <p:cNvSpPr/>
          <p:nvPr/>
        </p:nvSpPr>
        <p:spPr>
          <a:xfrm>
            <a:off x="13553250" y="2855800"/>
            <a:ext cx="4254000" cy="4154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274300" tIns="365750" rIns="274300" bIns="2743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solidFill>
                  <a:srgbClr val="CC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National</a:t>
            </a:r>
            <a:endParaRPr sz="3800" b="1">
              <a:solidFill>
                <a:srgbClr val="CC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294" name="Google Shape;294;p25"/>
          <p:cNvPicPr preferRelativeResize="0"/>
          <p:nvPr/>
        </p:nvPicPr>
        <p:blipFill rotWithShape="1">
          <a:blip r:embed="rId3">
            <a:alphaModFix/>
          </a:blip>
          <a:srcRect l="16335" t="-7306" r="58980" b="15284"/>
          <a:stretch/>
        </p:blipFill>
        <p:spPr>
          <a:xfrm>
            <a:off x="-1" y="0"/>
            <a:ext cx="4146550" cy="10287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5" name="Google Shape;295;p25"/>
          <p:cNvGrpSpPr/>
          <p:nvPr/>
        </p:nvGrpSpPr>
        <p:grpSpPr>
          <a:xfrm>
            <a:off x="0" y="0"/>
            <a:ext cx="18288000" cy="928800"/>
            <a:chOff x="0" y="0"/>
            <a:chExt cx="18288000" cy="928800"/>
          </a:xfrm>
        </p:grpSpPr>
        <p:sp>
          <p:nvSpPr>
            <p:cNvPr id="296" name="Google Shape;296;p25"/>
            <p:cNvSpPr txBox="1"/>
            <p:nvPr/>
          </p:nvSpPr>
          <p:spPr>
            <a:xfrm>
              <a:off x="0" y="0"/>
              <a:ext cx="18288000" cy="9288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182850" tIns="91400" rIns="182850" bIns="914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pic>
          <p:nvPicPr>
            <p:cNvPr id="297" name="Google Shape;297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7750" y="291975"/>
              <a:ext cx="3884348" cy="344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8" name="Google Shape;298;p25"/>
          <p:cNvSpPr/>
          <p:nvPr/>
        </p:nvSpPr>
        <p:spPr>
          <a:xfrm>
            <a:off x="305800" y="1240588"/>
            <a:ext cx="1615200" cy="1615200"/>
          </a:xfrm>
          <a:prstGeom prst="rect">
            <a:avLst/>
          </a:prstGeom>
          <a:solidFill>
            <a:srgbClr val="6E7A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9" name="Google Shape;29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194" y="1613417"/>
            <a:ext cx="1034365" cy="869494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5"/>
          <p:cNvSpPr txBox="1"/>
          <p:nvPr/>
        </p:nvSpPr>
        <p:spPr>
          <a:xfrm>
            <a:off x="117425" y="9572625"/>
            <a:ext cx="3527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NC STATE </a:t>
            </a:r>
            <a:r>
              <a:rPr lang="en" sz="18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UNIVERSITY</a:t>
            </a:r>
            <a:endParaRPr sz="18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01" name="Google Shape;301;p25"/>
          <p:cNvSpPr/>
          <p:nvPr/>
        </p:nvSpPr>
        <p:spPr>
          <a:xfrm>
            <a:off x="2225550" y="1240600"/>
            <a:ext cx="14566800" cy="161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6E7A3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WHERE TO APPLY </a:t>
            </a:r>
            <a:r>
              <a:rPr lang="en" sz="4500" b="1">
                <a:solidFill>
                  <a:srgbClr val="6E7A3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FOR EXTERNAL SCHOLARSHIPS?</a:t>
            </a:r>
            <a:endParaRPr sz="4500" b="1">
              <a:solidFill>
                <a:srgbClr val="6E7A31"/>
              </a:solidFill>
            </a:endParaRPr>
          </a:p>
        </p:txBody>
      </p:sp>
      <p:sp>
        <p:nvSpPr>
          <p:cNvPr id="302" name="Google Shape;302;p25"/>
          <p:cNvSpPr txBox="1"/>
          <p:nvPr/>
        </p:nvSpPr>
        <p:spPr>
          <a:xfrm>
            <a:off x="4688425" y="9572625"/>
            <a:ext cx="8911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 SERVICES CENTER </a:t>
            </a:r>
            <a:r>
              <a:rPr lang="en" sz="1800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– OFFICE OF SCHOLARSHIPS AND FINANCIAL AID</a:t>
            </a:r>
            <a:endParaRPr sz="1800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03" name="Google Shape;303;p25"/>
          <p:cNvSpPr txBox="1"/>
          <p:nvPr/>
        </p:nvSpPr>
        <p:spPr>
          <a:xfrm>
            <a:off x="14607300" y="9572625"/>
            <a:ext cx="3527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STUDENTSERVICES.NCSU.EDU</a:t>
            </a:r>
            <a:endParaRPr sz="1800" b="1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04" name="Google Shape;304;p25"/>
          <p:cNvSpPr/>
          <p:nvPr/>
        </p:nvSpPr>
        <p:spPr>
          <a:xfrm>
            <a:off x="4677350" y="3167600"/>
            <a:ext cx="4371300" cy="3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365750" rIns="274300" bIns="2743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Condensed"/>
              <a:buChar char="●"/>
            </a:pPr>
            <a:r>
              <a:rPr lang="en" sz="25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High School Counselor</a:t>
            </a:r>
            <a:endParaRPr sz="2500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Condensed"/>
              <a:buChar char="●"/>
            </a:pPr>
            <a:r>
              <a:rPr lang="en" sz="25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Community Centers/Clubs</a:t>
            </a:r>
            <a:endParaRPr sz="2500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Condensed"/>
              <a:buChar char="●"/>
            </a:pPr>
            <a:r>
              <a:rPr lang="en" sz="25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 and/or Parent Employers</a:t>
            </a:r>
            <a:endParaRPr sz="2500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Condensed"/>
              <a:buChar char="●"/>
            </a:pPr>
            <a:r>
              <a:rPr lang="en" sz="25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Religious &amp; civic organizations</a:t>
            </a:r>
            <a:endParaRPr sz="2500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05" name="Google Shape;305;p25"/>
          <p:cNvSpPr/>
          <p:nvPr/>
        </p:nvSpPr>
        <p:spPr>
          <a:xfrm>
            <a:off x="9120750" y="3763775"/>
            <a:ext cx="4254000" cy="20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365750" rIns="274300" bIns="274300" anchor="t" anchorCtr="0">
            <a:noAutofit/>
          </a:bodyPr>
          <a:lstStyle/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Condensed"/>
              <a:buChar char="●"/>
            </a:pPr>
            <a:r>
              <a:rPr lang="en" sz="2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Foundation of North Carolina - CFNC.org</a:t>
            </a:r>
            <a:endParaRPr sz="25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06" name="Google Shape;306;p25"/>
          <p:cNvSpPr/>
          <p:nvPr/>
        </p:nvSpPr>
        <p:spPr>
          <a:xfrm>
            <a:off x="13553275" y="3720100"/>
            <a:ext cx="4254000" cy="29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365750" rIns="274300" bIns="274300" anchor="t" anchorCtr="0">
            <a:noAutofit/>
          </a:bodyPr>
          <a:lstStyle/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Condensed"/>
              <a:buChar char="●"/>
            </a:pPr>
            <a:r>
              <a:rPr lang="en" sz="25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National businesses</a:t>
            </a:r>
            <a:endParaRPr sz="2500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Condensed"/>
              <a:buChar char="●"/>
            </a:pPr>
            <a:r>
              <a:rPr lang="en" sz="25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National scholarship organizations (ex.Scholarship America)</a:t>
            </a: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Condensed"/>
              <a:buChar char="●"/>
            </a:pPr>
            <a:r>
              <a:rPr lang="en" sz="25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National professional societies</a:t>
            </a:r>
            <a:endParaRPr sz="2500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26"/>
          <p:cNvPicPr preferRelativeResize="0"/>
          <p:nvPr/>
        </p:nvPicPr>
        <p:blipFill rotWithShape="1">
          <a:blip r:embed="rId3">
            <a:alphaModFix/>
          </a:blip>
          <a:srcRect l="563" t="5196" r="573" b="11393"/>
          <a:stretch/>
        </p:blipFill>
        <p:spPr>
          <a:xfrm>
            <a:off x="0" y="0"/>
            <a:ext cx="18288000" cy="10286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2" name="Google Shape;312;p26"/>
          <p:cNvGrpSpPr/>
          <p:nvPr/>
        </p:nvGrpSpPr>
        <p:grpSpPr>
          <a:xfrm>
            <a:off x="0" y="0"/>
            <a:ext cx="18288000" cy="928800"/>
            <a:chOff x="0" y="0"/>
            <a:chExt cx="18288000" cy="928800"/>
          </a:xfrm>
        </p:grpSpPr>
        <p:sp>
          <p:nvSpPr>
            <p:cNvPr id="313" name="Google Shape;313;p26"/>
            <p:cNvSpPr txBox="1"/>
            <p:nvPr/>
          </p:nvSpPr>
          <p:spPr>
            <a:xfrm>
              <a:off x="0" y="0"/>
              <a:ext cx="18288000" cy="9288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182850" tIns="91400" rIns="182850" bIns="914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pic>
          <p:nvPicPr>
            <p:cNvPr id="314" name="Google Shape;314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7750" y="291975"/>
              <a:ext cx="3884348" cy="344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5" name="Google Shape;315;p26"/>
          <p:cNvSpPr txBox="1"/>
          <p:nvPr/>
        </p:nvSpPr>
        <p:spPr>
          <a:xfrm>
            <a:off x="0" y="3830138"/>
            <a:ext cx="18288000" cy="2031900"/>
          </a:xfrm>
          <a:prstGeom prst="rect">
            <a:avLst/>
          </a:prstGeom>
          <a:noFill/>
          <a:ln>
            <a:noFill/>
          </a:ln>
          <a:effectLst>
            <a:outerShdw blurRad="771525" dist="19050" dir="5400000" algn="bl" rotWithShape="0">
              <a:srgbClr val="000000">
                <a:alpha val="46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FAFSA</a:t>
            </a:r>
            <a:endParaRPr sz="12000">
              <a:solidFill>
                <a:srgbClr val="FFFFFF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sp>
        <p:nvSpPr>
          <p:cNvPr id="316" name="Google Shape;316;p26"/>
          <p:cNvSpPr txBox="1"/>
          <p:nvPr/>
        </p:nvSpPr>
        <p:spPr>
          <a:xfrm>
            <a:off x="0" y="5377450"/>
            <a:ext cx="18288000" cy="2031900"/>
          </a:xfrm>
          <a:prstGeom prst="rect">
            <a:avLst/>
          </a:prstGeom>
          <a:noFill/>
          <a:ln>
            <a:noFill/>
          </a:ln>
          <a:effectLst>
            <a:outerShdw blurRad="771525" dist="19050" dir="5400000" algn="bl" rotWithShape="0">
              <a:srgbClr val="000000">
                <a:alpha val="66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FAQ</a:t>
            </a:r>
            <a:endParaRPr sz="120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17" name="Google Shape;317;p26"/>
          <p:cNvSpPr txBox="1"/>
          <p:nvPr/>
        </p:nvSpPr>
        <p:spPr>
          <a:xfrm>
            <a:off x="117425" y="9572625"/>
            <a:ext cx="3527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NC STATE </a:t>
            </a:r>
            <a:r>
              <a:rPr lang="en" sz="18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UNIVERSITY</a:t>
            </a:r>
            <a:endParaRPr sz="18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18" name="Google Shape;318;p26"/>
          <p:cNvSpPr txBox="1"/>
          <p:nvPr/>
        </p:nvSpPr>
        <p:spPr>
          <a:xfrm>
            <a:off x="4688425" y="9572625"/>
            <a:ext cx="8911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 SERVICES CENTER </a:t>
            </a:r>
            <a:r>
              <a:rPr lang="en" sz="1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– OFFICE OF SCHOLARSHIPS AND FINANCIAL AID</a:t>
            </a:r>
            <a:endParaRPr sz="18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19" name="Google Shape;319;p26"/>
          <p:cNvSpPr txBox="1"/>
          <p:nvPr/>
        </p:nvSpPr>
        <p:spPr>
          <a:xfrm>
            <a:off x="14607300" y="9572625"/>
            <a:ext cx="3527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STUDENTSERVICES.NCSU.EDU</a:t>
            </a:r>
            <a:endParaRPr sz="18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27"/>
          <p:cNvPicPr preferRelativeResize="0"/>
          <p:nvPr/>
        </p:nvPicPr>
        <p:blipFill rotWithShape="1">
          <a:blip r:embed="rId3">
            <a:alphaModFix/>
          </a:blip>
          <a:srcRect l="66033" t="-8241" r="6420" b="5730"/>
          <a:stretch/>
        </p:blipFill>
        <p:spPr>
          <a:xfrm>
            <a:off x="0" y="0"/>
            <a:ext cx="4146552" cy="10286999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27"/>
          <p:cNvSpPr/>
          <p:nvPr/>
        </p:nvSpPr>
        <p:spPr>
          <a:xfrm>
            <a:off x="4688425" y="2855800"/>
            <a:ext cx="4254000" cy="51336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274300" tIns="365750" rIns="274300" bIns="2743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latin typeface="Roboto Condensed"/>
                <a:ea typeface="Roboto Condensed"/>
                <a:cs typeface="Roboto Condensed"/>
                <a:sym typeface="Roboto Condensed"/>
              </a:rPr>
              <a:t>Q1.</a:t>
            </a:r>
            <a:br>
              <a:rPr lang="en" sz="3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" sz="35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I’ve submitted my FAFSA, when will I receive my aid package?</a:t>
            </a:r>
            <a:endParaRPr sz="35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26" name="Google Shape;326;p27"/>
          <p:cNvSpPr/>
          <p:nvPr/>
        </p:nvSpPr>
        <p:spPr>
          <a:xfrm>
            <a:off x="9120850" y="2855800"/>
            <a:ext cx="4254000" cy="5133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274300" tIns="365750" rIns="274300" bIns="2743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800" b="1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Q2.</a:t>
            </a:r>
            <a:br>
              <a:rPr lang="en" sz="3800" b="1">
                <a:solidFill>
                  <a:srgbClr val="CC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" sz="3500" b="1">
                <a:solidFill>
                  <a:srgbClr val="CC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 am selected for Verification. </a:t>
            </a:r>
            <a:br>
              <a:rPr lang="en" sz="3500" b="1">
                <a:solidFill>
                  <a:srgbClr val="CC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" sz="3500" b="1">
                <a:solidFill>
                  <a:srgbClr val="CC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 now?</a:t>
            </a:r>
            <a:endParaRPr sz="3500" b="1">
              <a:solidFill>
                <a:srgbClr val="CC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800" b="1">
              <a:solidFill>
                <a:srgbClr val="CC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>
              <a:solidFill>
                <a:srgbClr val="CC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27" name="Google Shape;327;p27"/>
          <p:cNvSpPr/>
          <p:nvPr/>
        </p:nvSpPr>
        <p:spPr>
          <a:xfrm>
            <a:off x="13553250" y="2855800"/>
            <a:ext cx="4254000" cy="5133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274300" tIns="365750" rIns="274300" bIns="2743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Q3.</a:t>
            </a:r>
            <a:endParaRPr sz="3800" b="1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rgbClr val="CC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My family’s financial circumstances have changed since submitting FAFSA. How can this be reflected?</a:t>
            </a:r>
            <a:endParaRPr sz="3500" b="1">
              <a:solidFill>
                <a:srgbClr val="CC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328" name="Google Shape;328;p27"/>
          <p:cNvGrpSpPr/>
          <p:nvPr/>
        </p:nvGrpSpPr>
        <p:grpSpPr>
          <a:xfrm>
            <a:off x="0" y="0"/>
            <a:ext cx="18288000" cy="928800"/>
            <a:chOff x="0" y="0"/>
            <a:chExt cx="18288000" cy="928800"/>
          </a:xfrm>
        </p:grpSpPr>
        <p:sp>
          <p:nvSpPr>
            <p:cNvPr id="329" name="Google Shape;329;p27"/>
            <p:cNvSpPr txBox="1"/>
            <p:nvPr/>
          </p:nvSpPr>
          <p:spPr>
            <a:xfrm>
              <a:off x="0" y="0"/>
              <a:ext cx="18288000" cy="9288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182850" tIns="91400" rIns="182850" bIns="914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pic>
          <p:nvPicPr>
            <p:cNvPr id="330" name="Google Shape;330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7750" y="291975"/>
              <a:ext cx="3884348" cy="344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1" name="Google Shape;331;p27"/>
          <p:cNvSpPr/>
          <p:nvPr/>
        </p:nvSpPr>
        <p:spPr>
          <a:xfrm>
            <a:off x="305800" y="1240588"/>
            <a:ext cx="1615200" cy="1615200"/>
          </a:xfrm>
          <a:prstGeom prst="rect">
            <a:avLst/>
          </a:prstGeom>
          <a:solidFill>
            <a:srgbClr val="6E7A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2" name="Google Shape;33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194" y="1613417"/>
            <a:ext cx="1034365" cy="869494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7"/>
          <p:cNvSpPr txBox="1"/>
          <p:nvPr/>
        </p:nvSpPr>
        <p:spPr>
          <a:xfrm>
            <a:off x="117425" y="9572625"/>
            <a:ext cx="3527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NC STATE </a:t>
            </a:r>
            <a:r>
              <a:rPr lang="en" sz="18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UNIVERSITY</a:t>
            </a:r>
            <a:endParaRPr sz="18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34" name="Google Shape;334;p27"/>
          <p:cNvSpPr/>
          <p:nvPr/>
        </p:nvSpPr>
        <p:spPr>
          <a:xfrm>
            <a:off x="2225550" y="1240600"/>
            <a:ext cx="14566800" cy="161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6E7A3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FREQUENTLY ASKED </a:t>
            </a:r>
            <a:r>
              <a:rPr lang="en" sz="4500" b="1">
                <a:solidFill>
                  <a:srgbClr val="6E7A3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QUESTIONS</a:t>
            </a:r>
            <a:endParaRPr sz="4500" b="1">
              <a:solidFill>
                <a:srgbClr val="6E7A31"/>
              </a:solidFill>
            </a:endParaRPr>
          </a:p>
        </p:txBody>
      </p:sp>
      <p:sp>
        <p:nvSpPr>
          <p:cNvPr id="335" name="Google Shape;335;p27"/>
          <p:cNvSpPr txBox="1"/>
          <p:nvPr/>
        </p:nvSpPr>
        <p:spPr>
          <a:xfrm>
            <a:off x="4688425" y="9572625"/>
            <a:ext cx="8911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 SERVICES CENTER </a:t>
            </a:r>
            <a:r>
              <a:rPr lang="en" sz="1800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– OFFICE OF SCHOLARSHIPS AND FINANCIAL AID</a:t>
            </a:r>
            <a:endParaRPr sz="1800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36" name="Google Shape;336;p27"/>
          <p:cNvSpPr txBox="1"/>
          <p:nvPr/>
        </p:nvSpPr>
        <p:spPr>
          <a:xfrm>
            <a:off x="14607300" y="9572625"/>
            <a:ext cx="3527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STUDENTSERVICES.NCSU.EDU</a:t>
            </a:r>
            <a:endParaRPr sz="1800" b="1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28"/>
          <p:cNvPicPr preferRelativeResize="0"/>
          <p:nvPr/>
        </p:nvPicPr>
        <p:blipFill rotWithShape="1">
          <a:blip r:embed="rId3">
            <a:alphaModFix/>
          </a:blip>
          <a:srcRect l="1530" t="18592" r="8427" b="5304"/>
          <a:stretch/>
        </p:blipFill>
        <p:spPr>
          <a:xfrm>
            <a:off x="0" y="0"/>
            <a:ext cx="18288000" cy="10287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2" name="Google Shape;342;p28"/>
          <p:cNvGrpSpPr/>
          <p:nvPr/>
        </p:nvGrpSpPr>
        <p:grpSpPr>
          <a:xfrm>
            <a:off x="0" y="0"/>
            <a:ext cx="18288000" cy="928800"/>
            <a:chOff x="0" y="0"/>
            <a:chExt cx="18288000" cy="928800"/>
          </a:xfrm>
        </p:grpSpPr>
        <p:sp>
          <p:nvSpPr>
            <p:cNvPr id="343" name="Google Shape;343;p28"/>
            <p:cNvSpPr txBox="1"/>
            <p:nvPr/>
          </p:nvSpPr>
          <p:spPr>
            <a:xfrm>
              <a:off x="0" y="0"/>
              <a:ext cx="18288000" cy="9288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182850" tIns="91400" rIns="182850" bIns="914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pic>
          <p:nvPicPr>
            <p:cNvPr id="344" name="Google Shape;344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7750" y="291975"/>
              <a:ext cx="3884348" cy="344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5" name="Google Shape;345;p28"/>
          <p:cNvSpPr txBox="1"/>
          <p:nvPr/>
        </p:nvSpPr>
        <p:spPr>
          <a:xfrm>
            <a:off x="0" y="3830138"/>
            <a:ext cx="18288000" cy="2031900"/>
          </a:xfrm>
          <a:prstGeom prst="rect">
            <a:avLst/>
          </a:prstGeom>
          <a:noFill/>
          <a:ln>
            <a:noFill/>
          </a:ln>
          <a:effectLst>
            <a:outerShdw blurRad="771525" dist="19050" dir="5400000" algn="bl" rotWithShape="0">
              <a:srgbClr val="000000">
                <a:alpha val="46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MAIN</a:t>
            </a:r>
            <a:endParaRPr sz="12000">
              <a:solidFill>
                <a:srgbClr val="FFFFFF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sp>
        <p:nvSpPr>
          <p:cNvPr id="346" name="Google Shape;346;p28"/>
          <p:cNvSpPr txBox="1"/>
          <p:nvPr/>
        </p:nvSpPr>
        <p:spPr>
          <a:xfrm>
            <a:off x="0" y="5377450"/>
            <a:ext cx="18288000" cy="2031900"/>
          </a:xfrm>
          <a:prstGeom prst="rect">
            <a:avLst/>
          </a:prstGeom>
          <a:noFill/>
          <a:ln>
            <a:noFill/>
          </a:ln>
          <a:effectLst>
            <a:outerShdw blurRad="771525" dist="19050" dir="5400000" algn="bl" rotWithShape="0">
              <a:srgbClr val="000000">
                <a:alpha val="66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TAKEAWAYS</a:t>
            </a:r>
            <a:endParaRPr sz="120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47" name="Google Shape;347;p28"/>
          <p:cNvSpPr txBox="1"/>
          <p:nvPr/>
        </p:nvSpPr>
        <p:spPr>
          <a:xfrm>
            <a:off x="117425" y="9572625"/>
            <a:ext cx="3527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NC STATE </a:t>
            </a:r>
            <a:r>
              <a:rPr lang="en" sz="18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UNIVERSITY</a:t>
            </a:r>
            <a:endParaRPr sz="18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48" name="Google Shape;348;p28"/>
          <p:cNvSpPr txBox="1"/>
          <p:nvPr/>
        </p:nvSpPr>
        <p:spPr>
          <a:xfrm>
            <a:off x="4688425" y="9572625"/>
            <a:ext cx="8911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 SERVICES CENTER </a:t>
            </a:r>
            <a:r>
              <a:rPr lang="en" sz="1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– OFFICE OF SCHOLARSHIPS AND FINANCIAL AID</a:t>
            </a:r>
            <a:endParaRPr sz="18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49" name="Google Shape;349;p28"/>
          <p:cNvSpPr txBox="1"/>
          <p:nvPr/>
        </p:nvSpPr>
        <p:spPr>
          <a:xfrm>
            <a:off x="14607300" y="9572625"/>
            <a:ext cx="3527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STUDENTSERVICES.NCSU.EDU</a:t>
            </a:r>
            <a:endParaRPr sz="18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29"/>
          <p:cNvPicPr preferRelativeResize="0"/>
          <p:nvPr/>
        </p:nvPicPr>
        <p:blipFill rotWithShape="1">
          <a:blip r:embed="rId3">
            <a:alphaModFix/>
          </a:blip>
          <a:srcRect l="54246" t="2321" r="20543" b="3702"/>
          <a:stretch/>
        </p:blipFill>
        <p:spPr>
          <a:xfrm>
            <a:off x="0" y="0"/>
            <a:ext cx="4146550" cy="10287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5" name="Google Shape;355;p29"/>
          <p:cNvGrpSpPr/>
          <p:nvPr/>
        </p:nvGrpSpPr>
        <p:grpSpPr>
          <a:xfrm>
            <a:off x="0" y="0"/>
            <a:ext cx="18288000" cy="928800"/>
            <a:chOff x="0" y="0"/>
            <a:chExt cx="18288000" cy="928800"/>
          </a:xfrm>
        </p:grpSpPr>
        <p:sp>
          <p:nvSpPr>
            <p:cNvPr id="356" name="Google Shape;356;p29"/>
            <p:cNvSpPr txBox="1"/>
            <p:nvPr/>
          </p:nvSpPr>
          <p:spPr>
            <a:xfrm>
              <a:off x="0" y="0"/>
              <a:ext cx="18288000" cy="9288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182850" tIns="91400" rIns="182850" bIns="914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pic>
          <p:nvPicPr>
            <p:cNvPr id="357" name="Google Shape;357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7750" y="291975"/>
              <a:ext cx="3884348" cy="344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8" name="Google Shape;358;p29"/>
          <p:cNvSpPr/>
          <p:nvPr/>
        </p:nvSpPr>
        <p:spPr>
          <a:xfrm>
            <a:off x="305800" y="1240588"/>
            <a:ext cx="1615200" cy="1615200"/>
          </a:xfrm>
          <a:prstGeom prst="rect">
            <a:avLst/>
          </a:prstGeom>
          <a:solidFill>
            <a:srgbClr val="6E7A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9" name="Google Shape;35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194" y="1613417"/>
            <a:ext cx="1034365" cy="869494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9"/>
          <p:cNvSpPr txBox="1"/>
          <p:nvPr/>
        </p:nvSpPr>
        <p:spPr>
          <a:xfrm>
            <a:off x="117425" y="9572625"/>
            <a:ext cx="3527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NC STATE </a:t>
            </a:r>
            <a:r>
              <a:rPr lang="en" sz="18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UNIVERSITY</a:t>
            </a:r>
            <a:endParaRPr sz="18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61" name="Google Shape;361;p29"/>
          <p:cNvSpPr/>
          <p:nvPr/>
        </p:nvSpPr>
        <p:spPr>
          <a:xfrm>
            <a:off x="2225550" y="1240600"/>
            <a:ext cx="15909300" cy="161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solidFill>
                  <a:srgbClr val="6E7A3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MAIN</a:t>
            </a:r>
            <a:r>
              <a:rPr lang="en" sz="4500">
                <a:solidFill>
                  <a:srgbClr val="6E7A3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TAKEAWAYS</a:t>
            </a:r>
            <a:endParaRPr sz="4500" b="1">
              <a:solidFill>
                <a:srgbClr val="6E7A31"/>
              </a:solidFill>
            </a:endParaRPr>
          </a:p>
        </p:txBody>
      </p:sp>
      <p:sp>
        <p:nvSpPr>
          <p:cNvPr id="362" name="Google Shape;362;p29"/>
          <p:cNvSpPr txBox="1"/>
          <p:nvPr/>
        </p:nvSpPr>
        <p:spPr>
          <a:xfrm>
            <a:off x="4688425" y="9572625"/>
            <a:ext cx="8911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 SERVICES CENTER </a:t>
            </a:r>
            <a:r>
              <a:rPr lang="en" sz="1800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– OFFICE OF SCHOLARSHIPS AND FINANCIAL AID</a:t>
            </a:r>
            <a:endParaRPr sz="1800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63" name="Google Shape;363;p29"/>
          <p:cNvSpPr txBox="1"/>
          <p:nvPr/>
        </p:nvSpPr>
        <p:spPr>
          <a:xfrm>
            <a:off x="14607300" y="9572625"/>
            <a:ext cx="3527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STUDENTSERVICES.NCSU.EDU</a:t>
            </a:r>
            <a:endParaRPr sz="1800" b="1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64" name="Google Shape;364;p29"/>
          <p:cNvSpPr/>
          <p:nvPr/>
        </p:nvSpPr>
        <p:spPr>
          <a:xfrm>
            <a:off x="4677350" y="2855800"/>
            <a:ext cx="6435300" cy="3123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274300" tIns="365750" rIns="274300" bIns="2743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solidFill>
                  <a:srgbClr val="CC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FAFSA Deadline</a:t>
            </a:r>
            <a:endParaRPr sz="3800" b="1">
              <a:solidFill>
                <a:srgbClr val="CC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Complete the FAFSA no later than </a:t>
            </a:r>
            <a:r>
              <a:rPr lang="en" sz="3800" b="1" u="sng">
                <a:solidFill>
                  <a:srgbClr val="CC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March 1</a:t>
            </a:r>
            <a:r>
              <a:rPr lang="en" sz="380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  <a:endParaRPr sz="3800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65" name="Google Shape;365;p29"/>
          <p:cNvSpPr/>
          <p:nvPr/>
        </p:nvSpPr>
        <p:spPr>
          <a:xfrm>
            <a:off x="11360850" y="2855800"/>
            <a:ext cx="6435300" cy="3123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274300" tIns="365750" rIns="274300" bIns="2743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solidFill>
                  <a:srgbClr val="CC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PackASSIST</a:t>
            </a:r>
            <a:br>
              <a:rPr lang="en" sz="3800" b="1">
                <a:solidFill>
                  <a:srgbClr val="CC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" sz="380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Complete PackASSIST’s General Application by </a:t>
            </a:r>
            <a:r>
              <a:rPr lang="en" sz="3800" b="1" u="sng">
                <a:solidFill>
                  <a:srgbClr val="CC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February 15</a:t>
            </a:r>
            <a:r>
              <a:rPr lang="en" sz="380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  <a:endParaRPr sz="3800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800" b="1">
              <a:solidFill>
                <a:srgbClr val="CC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>
              <a:solidFill>
                <a:srgbClr val="CC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66" name="Google Shape;366;p29"/>
          <p:cNvSpPr/>
          <p:nvPr/>
        </p:nvSpPr>
        <p:spPr>
          <a:xfrm>
            <a:off x="4677350" y="6214213"/>
            <a:ext cx="6435300" cy="3123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274300" tIns="365750" rIns="274300" bIns="2743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solidFill>
                  <a:srgbClr val="CC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 Aid Index (SAI)</a:t>
            </a:r>
            <a:endParaRPr sz="3800" b="1">
              <a:solidFill>
                <a:srgbClr val="CC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80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SAI is a tool used to determine need-based aid eligibility.</a:t>
            </a:r>
            <a:endParaRPr sz="3800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800" b="1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67" name="Google Shape;367;p29"/>
          <p:cNvSpPr/>
          <p:nvPr/>
        </p:nvSpPr>
        <p:spPr>
          <a:xfrm>
            <a:off x="11360850" y="6214213"/>
            <a:ext cx="6435300" cy="3123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274300" tIns="365750" rIns="274300" bIns="2743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solidFill>
                  <a:srgbClr val="CC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Two Types of Scholarships</a:t>
            </a:r>
            <a:endParaRPr sz="3800" b="1">
              <a:solidFill>
                <a:srgbClr val="CC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68" name="Google Shape;368;p29"/>
          <p:cNvSpPr/>
          <p:nvPr/>
        </p:nvSpPr>
        <p:spPr>
          <a:xfrm>
            <a:off x="11360850" y="6972025"/>
            <a:ext cx="6435300" cy="17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365750" rIns="274300" bIns="274300" anchor="t" anchorCtr="0">
            <a:noAutofit/>
          </a:bodyPr>
          <a:lstStyle/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Condensed"/>
              <a:buChar char="●"/>
            </a:pPr>
            <a:r>
              <a:rPr lang="en" sz="2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Apply for distinctive scholarship programs before being admitted</a:t>
            </a:r>
            <a:endParaRPr sz="25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Condensed"/>
              <a:buChar char="●"/>
            </a:pPr>
            <a:r>
              <a:rPr lang="en" sz="2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Apply for university/college-based scholarships after being admitted</a:t>
            </a:r>
            <a:endParaRPr sz="25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30"/>
          <p:cNvPicPr preferRelativeResize="0"/>
          <p:nvPr/>
        </p:nvPicPr>
        <p:blipFill rotWithShape="1">
          <a:blip r:embed="rId3">
            <a:alphaModFix/>
          </a:blip>
          <a:srcRect l="13425" t="18304" r="627" b="12544"/>
          <a:stretch/>
        </p:blipFill>
        <p:spPr>
          <a:xfrm>
            <a:off x="0" y="495300"/>
            <a:ext cx="18288000" cy="9791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4" name="Google Shape;374;p30"/>
          <p:cNvGrpSpPr/>
          <p:nvPr/>
        </p:nvGrpSpPr>
        <p:grpSpPr>
          <a:xfrm>
            <a:off x="0" y="0"/>
            <a:ext cx="18288000" cy="928800"/>
            <a:chOff x="0" y="0"/>
            <a:chExt cx="18288000" cy="928800"/>
          </a:xfrm>
        </p:grpSpPr>
        <p:sp>
          <p:nvSpPr>
            <p:cNvPr id="375" name="Google Shape;375;p30"/>
            <p:cNvSpPr txBox="1"/>
            <p:nvPr/>
          </p:nvSpPr>
          <p:spPr>
            <a:xfrm>
              <a:off x="0" y="0"/>
              <a:ext cx="18288000" cy="9288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182850" tIns="91400" rIns="182850" bIns="914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pic>
          <p:nvPicPr>
            <p:cNvPr id="376" name="Google Shape;376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7750" y="291975"/>
              <a:ext cx="3884348" cy="344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7" name="Google Shape;377;p30"/>
          <p:cNvSpPr txBox="1"/>
          <p:nvPr/>
        </p:nvSpPr>
        <p:spPr>
          <a:xfrm>
            <a:off x="5569250" y="10867525"/>
            <a:ext cx="7373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UPDATES         ACADEMICS         CAREERS         FINANCES         COMMENCEMENT         RESOURCES</a:t>
            </a:r>
            <a:endParaRPr sz="1300">
              <a:solidFill>
                <a:schemeClr val="lt1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pic>
        <p:nvPicPr>
          <p:cNvPr id="378" name="Google Shape;378;p30"/>
          <p:cNvPicPr preferRelativeResize="0"/>
          <p:nvPr/>
        </p:nvPicPr>
        <p:blipFill rotWithShape="1">
          <a:blip r:embed="rId5">
            <a:alphaModFix/>
          </a:blip>
          <a:srcRect r="90218"/>
          <a:stretch/>
        </p:blipFill>
        <p:spPr>
          <a:xfrm>
            <a:off x="6125621" y="10867525"/>
            <a:ext cx="558076" cy="76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30"/>
          <p:cNvPicPr preferRelativeResize="0"/>
          <p:nvPr/>
        </p:nvPicPr>
        <p:blipFill rotWithShape="1">
          <a:blip r:embed="rId5">
            <a:alphaModFix/>
          </a:blip>
          <a:srcRect l="14864" r="70780"/>
          <a:stretch/>
        </p:blipFill>
        <p:spPr>
          <a:xfrm>
            <a:off x="6986226" y="10867525"/>
            <a:ext cx="819000" cy="76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30"/>
          <p:cNvPicPr preferRelativeResize="0"/>
          <p:nvPr/>
        </p:nvPicPr>
        <p:blipFill rotWithShape="1">
          <a:blip r:embed="rId5">
            <a:alphaModFix/>
          </a:blip>
          <a:srcRect l="32917" r="52728"/>
          <a:stretch/>
        </p:blipFill>
        <p:spPr>
          <a:xfrm>
            <a:off x="8040976" y="10867525"/>
            <a:ext cx="819000" cy="76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0"/>
          <p:cNvPicPr preferRelativeResize="0"/>
          <p:nvPr/>
        </p:nvPicPr>
        <p:blipFill rotWithShape="1">
          <a:blip r:embed="rId5">
            <a:alphaModFix/>
          </a:blip>
          <a:srcRect l="50021" r="32576"/>
          <a:stretch/>
        </p:blipFill>
        <p:spPr>
          <a:xfrm>
            <a:off x="8959252" y="10867525"/>
            <a:ext cx="992850" cy="76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0"/>
          <p:cNvPicPr preferRelativeResize="0"/>
          <p:nvPr/>
        </p:nvPicPr>
        <p:blipFill rotWithShape="1">
          <a:blip r:embed="rId5">
            <a:alphaModFix/>
          </a:blip>
          <a:srcRect l="64591" r="14746"/>
          <a:stretch/>
        </p:blipFill>
        <p:spPr>
          <a:xfrm>
            <a:off x="10051376" y="10867525"/>
            <a:ext cx="1178849" cy="76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30"/>
          <p:cNvPicPr preferRelativeResize="0"/>
          <p:nvPr/>
        </p:nvPicPr>
        <p:blipFill rotWithShape="1">
          <a:blip r:embed="rId5">
            <a:alphaModFix/>
          </a:blip>
          <a:srcRect l="87696"/>
          <a:stretch/>
        </p:blipFill>
        <p:spPr>
          <a:xfrm>
            <a:off x="11627554" y="10867525"/>
            <a:ext cx="701999" cy="769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0"/>
          <p:cNvSpPr txBox="1"/>
          <p:nvPr/>
        </p:nvSpPr>
        <p:spPr>
          <a:xfrm>
            <a:off x="0" y="3830138"/>
            <a:ext cx="18288000" cy="2031900"/>
          </a:xfrm>
          <a:prstGeom prst="rect">
            <a:avLst/>
          </a:prstGeom>
          <a:noFill/>
          <a:ln>
            <a:noFill/>
          </a:ln>
          <a:effectLst>
            <a:outerShdw blurRad="771525" dist="19050" dir="5400000" algn="bl" rotWithShape="0">
              <a:srgbClr val="000000">
                <a:alpha val="46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THANK YOU.</a:t>
            </a:r>
            <a:endParaRPr sz="12000">
              <a:solidFill>
                <a:srgbClr val="FFFFFF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sp>
        <p:nvSpPr>
          <p:cNvPr id="385" name="Google Shape;385;p30"/>
          <p:cNvSpPr txBox="1"/>
          <p:nvPr/>
        </p:nvSpPr>
        <p:spPr>
          <a:xfrm>
            <a:off x="0" y="5377450"/>
            <a:ext cx="18288000" cy="2031900"/>
          </a:xfrm>
          <a:prstGeom prst="rect">
            <a:avLst/>
          </a:prstGeom>
          <a:noFill/>
          <a:ln>
            <a:noFill/>
          </a:ln>
          <a:effectLst>
            <a:outerShdw blurRad="771525" dist="19050" dir="5400000" algn="bl" rotWithShape="0">
              <a:srgbClr val="000000">
                <a:alpha val="66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QUESTIONS?</a:t>
            </a:r>
            <a:endParaRPr sz="120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86" name="Google Shape;386;p30"/>
          <p:cNvSpPr txBox="1"/>
          <p:nvPr/>
        </p:nvSpPr>
        <p:spPr>
          <a:xfrm>
            <a:off x="117425" y="9572625"/>
            <a:ext cx="3527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NC STATE </a:t>
            </a:r>
            <a:r>
              <a:rPr lang="en" sz="18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UNIVERSITY</a:t>
            </a:r>
            <a:endParaRPr sz="18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87" name="Google Shape;387;p30"/>
          <p:cNvSpPr txBox="1"/>
          <p:nvPr/>
        </p:nvSpPr>
        <p:spPr>
          <a:xfrm>
            <a:off x="4688425" y="9572625"/>
            <a:ext cx="8911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 SERVICES CENTER </a:t>
            </a:r>
            <a:r>
              <a:rPr lang="en" sz="1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– OFFICE OF SCHOLARSHIPS AND FINANCIAL AID</a:t>
            </a:r>
            <a:endParaRPr sz="18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88" name="Google Shape;388;p30"/>
          <p:cNvSpPr txBox="1"/>
          <p:nvPr/>
        </p:nvSpPr>
        <p:spPr>
          <a:xfrm>
            <a:off x="14607300" y="9572625"/>
            <a:ext cx="3527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STUDENTSERVICES.NCSU.EDU</a:t>
            </a:r>
            <a:endParaRPr sz="18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31"/>
          <p:cNvPicPr preferRelativeResize="0"/>
          <p:nvPr/>
        </p:nvPicPr>
        <p:blipFill rotWithShape="1">
          <a:blip r:embed="rId3">
            <a:alphaModFix/>
          </a:blip>
          <a:srcRect l="1484" t="1824" r="1475" b="1135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4" name="Google Shape;394;p31"/>
          <p:cNvGrpSpPr/>
          <p:nvPr/>
        </p:nvGrpSpPr>
        <p:grpSpPr>
          <a:xfrm>
            <a:off x="0" y="0"/>
            <a:ext cx="18288000" cy="928800"/>
            <a:chOff x="0" y="0"/>
            <a:chExt cx="18288000" cy="928800"/>
          </a:xfrm>
        </p:grpSpPr>
        <p:sp>
          <p:nvSpPr>
            <p:cNvPr id="395" name="Google Shape;395;p31"/>
            <p:cNvSpPr txBox="1"/>
            <p:nvPr/>
          </p:nvSpPr>
          <p:spPr>
            <a:xfrm>
              <a:off x="0" y="0"/>
              <a:ext cx="18288000" cy="9288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182850" tIns="91400" rIns="182850" bIns="914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pic>
          <p:nvPicPr>
            <p:cNvPr id="396" name="Google Shape;396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7750" y="291975"/>
              <a:ext cx="3884348" cy="344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7" name="Google Shape;397;p31"/>
          <p:cNvSpPr/>
          <p:nvPr/>
        </p:nvSpPr>
        <p:spPr>
          <a:xfrm>
            <a:off x="2520000" y="3379800"/>
            <a:ext cx="3527400" cy="3527400"/>
          </a:xfrm>
          <a:prstGeom prst="rect">
            <a:avLst/>
          </a:prstGeom>
          <a:solidFill>
            <a:srgbClr val="6E7A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8" name="Google Shape;398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54184" y="4194015"/>
            <a:ext cx="2258931" cy="189887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31"/>
          <p:cNvSpPr/>
          <p:nvPr/>
        </p:nvSpPr>
        <p:spPr>
          <a:xfrm>
            <a:off x="6047400" y="3379800"/>
            <a:ext cx="9720600" cy="352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400" name="Google Shape;400;p31"/>
          <p:cNvSpPr/>
          <p:nvPr/>
        </p:nvSpPr>
        <p:spPr>
          <a:xfrm>
            <a:off x="3384425" y="7701075"/>
            <a:ext cx="12382500" cy="1795800"/>
          </a:xfrm>
          <a:prstGeom prst="rect">
            <a:avLst/>
          </a:prstGeom>
          <a:solidFill>
            <a:srgbClr val="464A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1" name="Google Shape;401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90789" y="8399625"/>
            <a:ext cx="5705525" cy="769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31"/>
          <p:cNvSpPr txBox="1"/>
          <p:nvPr/>
        </p:nvSpPr>
        <p:spPr>
          <a:xfrm>
            <a:off x="3155400" y="7624875"/>
            <a:ext cx="11976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Student Services Center</a:t>
            </a:r>
            <a:r>
              <a:rPr lang="en" sz="3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 -  studentservices.ncsu.edu</a:t>
            </a:r>
            <a:endParaRPr sz="3800">
              <a:solidFill>
                <a:schemeClr val="lt1"/>
              </a:solidFill>
            </a:endParaRPr>
          </a:p>
        </p:txBody>
      </p:sp>
      <p:sp>
        <p:nvSpPr>
          <p:cNvPr id="403" name="Google Shape;403;p31"/>
          <p:cNvSpPr txBox="1"/>
          <p:nvPr/>
        </p:nvSpPr>
        <p:spPr>
          <a:xfrm>
            <a:off x="5569250" y="10867525"/>
            <a:ext cx="7373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UPDATES         ACADEMICS         CAREERS         FINANCES         COMMENCEMENT         RESOURCES</a:t>
            </a:r>
            <a:endParaRPr sz="1300">
              <a:solidFill>
                <a:schemeClr val="lt1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404" name="Google Shape;404;p31"/>
          <p:cNvSpPr txBox="1"/>
          <p:nvPr/>
        </p:nvSpPr>
        <p:spPr>
          <a:xfrm>
            <a:off x="6273725" y="3644825"/>
            <a:ext cx="92118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6E7A3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Scholarships and Financial Aid (OSFA)</a:t>
            </a:r>
            <a:r>
              <a:rPr lang="en" sz="3800">
                <a:solidFill>
                  <a:srgbClr val="6E7A3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endParaRPr sz="3800">
              <a:solidFill>
                <a:srgbClr val="6E7A3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6E7A3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go.ncsu.edu/osfa</a:t>
            </a:r>
            <a:endParaRPr sz="3800" b="1">
              <a:solidFill>
                <a:srgbClr val="666666"/>
              </a:solidFill>
            </a:endParaRPr>
          </a:p>
        </p:txBody>
      </p:sp>
      <p:sp>
        <p:nvSpPr>
          <p:cNvPr id="405" name="Google Shape;405;p31"/>
          <p:cNvSpPr txBox="1"/>
          <p:nvPr/>
        </p:nvSpPr>
        <p:spPr>
          <a:xfrm>
            <a:off x="6273725" y="5143500"/>
            <a:ext cx="81456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6E7A3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Connect With Our Staff</a:t>
            </a:r>
            <a:r>
              <a:rPr lang="en" sz="3800">
                <a:solidFill>
                  <a:srgbClr val="6E7A3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endParaRPr sz="3800">
              <a:solidFill>
                <a:srgbClr val="6E7A3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6E7A3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go.ncsu.edu/osfa-staff</a:t>
            </a:r>
            <a:r>
              <a:rPr lang="en" sz="3800">
                <a:solidFill>
                  <a:srgbClr val="6E7A3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endParaRPr sz="3800">
              <a:solidFill>
                <a:srgbClr val="6E7A31"/>
              </a:solidFill>
            </a:endParaRPr>
          </a:p>
        </p:txBody>
      </p:sp>
      <p:pic>
        <p:nvPicPr>
          <p:cNvPr id="406" name="Google Shape;406;p31"/>
          <p:cNvPicPr preferRelativeResize="0"/>
          <p:nvPr/>
        </p:nvPicPr>
        <p:blipFill rotWithShape="1">
          <a:blip r:embed="rId6">
            <a:alphaModFix/>
          </a:blip>
          <a:srcRect r="90218"/>
          <a:stretch/>
        </p:blipFill>
        <p:spPr>
          <a:xfrm>
            <a:off x="6125621" y="10867525"/>
            <a:ext cx="558076" cy="76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31"/>
          <p:cNvPicPr preferRelativeResize="0"/>
          <p:nvPr/>
        </p:nvPicPr>
        <p:blipFill rotWithShape="1">
          <a:blip r:embed="rId6">
            <a:alphaModFix/>
          </a:blip>
          <a:srcRect l="14864" r="70780"/>
          <a:stretch/>
        </p:blipFill>
        <p:spPr>
          <a:xfrm>
            <a:off x="6986226" y="10867525"/>
            <a:ext cx="819000" cy="76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31"/>
          <p:cNvPicPr preferRelativeResize="0"/>
          <p:nvPr/>
        </p:nvPicPr>
        <p:blipFill rotWithShape="1">
          <a:blip r:embed="rId6">
            <a:alphaModFix/>
          </a:blip>
          <a:srcRect l="32917" r="52728"/>
          <a:stretch/>
        </p:blipFill>
        <p:spPr>
          <a:xfrm>
            <a:off x="8040976" y="10867525"/>
            <a:ext cx="819000" cy="76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1"/>
          <p:cNvPicPr preferRelativeResize="0"/>
          <p:nvPr/>
        </p:nvPicPr>
        <p:blipFill rotWithShape="1">
          <a:blip r:embed="rId6">
            <a:alphaModFix/>
          </a:blip>
          <a:srcRect l="50021" r="32576"/>
          <a:stretch/>
        </p:blipFill>
        <p:spPr>
          <a:xfrm>
            <a:off x="8959252" y="10867525"/>
            <a:ext cx="992850" cy="76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31"/>
          <p:cNvPicPr preferRelativeResize="0"/>
          <p:nvPr/>
        </p:nvPicPr>
        <p:blipFill rotWithShape="1">
          <a:blip r:embed="rId6">
            <a:alphaModFix/>
          </a:blip>
          <a:srcRect l="64591" r="14746"/>
          <a:stretch/>
        </p:blipFill>
        <p:spPr>
          <a:xfrm>
            <a:off x="10051376" y="10867525"/>
            <a:ext cx="1178849" cy="76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31"/>
          <p:cNvPicPr preferRelativeResize="0"/>
          <p:nvPr/>
        </p:nvPicPr>
        <p:blipFill rotWithShape="1">
          <a:blip r:embed="rId6">
            <a:alphaModFix/>
          </a:blip>
          <a:srcRect l="87696"/>
          <a:stretch/>
        </p:blipFill>
        <p:spPr>
          <a:xfrm>
            <a:off x="11627554" y="10867525"/>
            <a:ext cx="701999" cy="76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4"/>
          <p:cNvPicPr preferRelativeResize="0"/>
          <p:nvPr/>
        </p:nvPicPr>
        <p:blipFill rotWithShape="1">
          <a:blip r:embed="rId3">
            <a:alphaModFix/>
          </a:blip>
          <a:srcRect l="31539" t="-7560" r="45785" b="7560"/>
          <a:stretch/>
        </p:blipFill>
        <p:spPr>
          <a:xfrm>
            <a:off x="53" y="0"/>
            <a:ext cx="4146552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" name="Google Shape;75;p14"/>
          <p:cNvGrpSpPr/>
          <p:nvPr/>
        </p:nvGrpSpPr>
        <p:grpSpPr>
          <a:xfrm>
            <a:off x="0" y="0"/>
            <a:ext cx="18288000" cy="928800"/>
            <a:chOff x="0" y="0"/>
            <a:chExt cx="18288000" cy="928800"/>
          </a:xfrm>
        </p:grpSpPr>
        <p:sp>
          <p:nvSpPr>
            <p:cNvPr id="76" name="Google Shape;76;p14"/>
            <p:cNvSpPr txBox="1"/>
            <p:nvPr/>
          </p:nvSpPr>
          <p:spPr>
            <a:xfrm>
              <a:off x="0" y="0"/>
              <a:ext cx="18288000" cy="9288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182850" tIns="91400" rIns="182850" bIns="914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pic>
          <p:nvPicPr>
            <p:cNvPr id="77" name="Google Shape;77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7750" y="291975"/>
              <a:ext cx="3884348" cy="344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8" name="Google Shape;78;p14"/>
          <p:cNvSpPr/>
          <p:nvPr/>
        </p:nvSpPr>
        <p:spPr>
          <a:xfrm>
            <a:off x="305800" y="1240588"/>
            <a:ext cx="1615200" cy="1615200"/>
          </a:xfrm>
          <a:prstGeom prst="rect">
            <a:avLst/>
          </a:prstGeom>
          <a:solidFill>
            <a:srgbClr val="6E7A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194" y="1613417"/>
            <a:ext cx="1034365" cy="86949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/>
          <p:nvPr/>
        </p:nvSpPr>
        <p:spPr>
          <a:xfrm>
            <a:off x="117425" y="9572625"/>
            <a:ext cx="3527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NC STATE </a:t>
            </a:r>
            <a:r>
              <a:rPr lang="en" sz="18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UNIVERSITY</a:t>
            </a:r>
            <a:endParaRPr sz="18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2225550" y="1240600"/>
            <a:ext cx="13155600" cy="161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6E7A3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APPLYING FOR </a:t>
            </a:r>
            <a:r>
              <a:rPr lang="en" sz="4500" b="1">
                <a:solidFill>
                  <a:srgbClr val="6E7A3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FINANCIAL AID</a:t>
            </a:r>
            <a:endParaRPr sz="4500" b="1">
              <a:solidFill>
                <a:srgbClr val="6E7A31"/>
              </a:solidFill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4677350" y="3015200"/>
            <a:ext cx="12026700" cy="5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 dirty="0">
                <a:solidFill>
                  <a:srgbClr val="33333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Free Application for Federal Student Aid (FAFSA ®)</a:t>
            </a:r>
            <a:endParaRPr sz="3800" b="1" dirty="0">
              <a:solidFill>
                <a:srgbClr val="33333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Roboto Condensed Light"/>
              <a:buChar char="●"/>
            </a:pPr>
            <a:r>
              <a:rPr lang="en" sz="3800" dirty="0">
                <a:solidFill>
                  <a:srgbClr val="33333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Visit </a:t>
            </a:r>
            <a:r>
              <a:rPr lang="en" sz="3800" b="1" dirty="0">
                <a:solidFill>
                  <a:srgbClr val="CC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studentaid.gov</a:t>
            </a:r>
            <a:r>
              <a:rPr lang="en" sz="3800" dirty="0">
                <a:solidFill>
                  <a:srgbClr val="33333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to start application</a:t>
            </a:r>
            <a:endParaRPr sz="3800" dirty="0">
              <a:solidFill>
                <a:srgbClr val="333333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Roboto Condensed Light"/>
              <a:buChar char="●"/>
            </a:pPr>
            <a:r>
              <a:rPr lang="en" sz="3800" dirty="0">
                <a:solidFill>
                  <a:srgbClr val="33333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FREE application; complete annually</a:t>
            </a:r>
            <a:endParaRPr sz="3800" dirty="0">
              <a:solidFill>
                <a:srgbClr val="333333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Roboto Condensed Light"/>
              <a:buChar char="●"/>
            </a:pPr>
            <a:r>
              <a:rPr lang="en" sz="3800" dirty="0">
                <a:solidFill>
                  <a:srgbClr val="33333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Required for federal, state, and institutional need-based aid</a:t>
            </a:r>
            <a:endParaRPr sz="3800" dirty="0">
              <a:solidFill>
                <a:srgbClr val="333333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Roboto Condensed Light"/>
              <a:buChar char="●"/>
            </a:pPr>
            <a:r>
              <a:rPr lang="en" sz="3800">
                <a:solidFill>
                  <a:srgbClr val="33333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2025-26 </a:t>
            </a:r>
            <a:r>
              <a:rPr lang="en" sz="3800" dirty="0">
                <a:solidFill>
                  <a:srgbClr val="33333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Application available December 2024</a:t>
            </a:r>
            <a:endParaRPr sz="3800" dirty="0">
              <a:solidFill>
                <a:srgbClr val="333333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Roboto Condensed Light"/>
              <a:buChar char="●"/>
            </a:pPr>
            <a:r>
              <a:rPr lang="en" sz="3800" dirty="0">
                <a:solidFill>
                  <a:srgbClr val="33333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Priority filing date: March 1st</a:t>
            </a:r>
            <a:endParaRPr sz="3800" dirty="0">
              <a:solidFill>
                <a:srgbClr val="333333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Roboto Condensed Light"/>
              <a:buChar char="●"/>
            </a:pPr>
            <a:r>
              <a:rPr lang="en" sz="3800" dirty="0">
                <a:solidFill>
                  <a:srgbClr val="33333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NCSU School Code: 002972</a:t>
            </a:r>
            <a:endParaRPr sz="3800" b="1" dirty="0">
              <a:solidFill>
                <a:srgbClr val="33333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3" name="Google Shape;83;p14"/>
          <p:cNvSpPr txBox="1"/>
          <p:nvPr/>
        </p:nvSpPr>
        <p:spPr>
          <a:xfrm>
            <a:off x="4688425" y="9572625"/>
            <a:ext cx="8911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 SERVICES CENTER </a:t>
            </a:r>
            <a:r>
              <a:rPr lang="en" sz="1800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– OFFICE OF SCHOLARSHIPS AND FINANCIAL AID</a:t>
            </a:r>
            <a:endParaRPr sz="1800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4" name="Google Shape;84;p14"/>
          <p:cNvSpPr txBox="1"/>
          <p:nvPr/>
        </p:nvSpPr>
        <p:spPr>
          <a:xfrm>
            <a:off x="14607300" y="9572625"/>
            <a:ext cx="3527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STUDENTSERVICES.NCSU.EDU</a:t>
            </a:r>
            <a:endParaRPr sz="1800" b="1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5"/>
          <p:cNvPicPr preferRelativeResize="0"/>
          <p:nvPr/>
        </p:nvPicPr>
        <p:blipFill rotWithShape="1">
          <a:blip r:embed="rId3">
            <a:alphaModFix/>
          </a:blip>
          <a:srcRect l="31539" t="-7560" r="45785" b="7560"/>
          <a:stretch/>
        </p:blipFill>
        <p:spPr>
          <a:xfrm>
            <a:off x="53" y="0"/>
            <a:ext cx="4146552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" name="Google Shape;90;p15"/>
          <p:cNvGrpSpPr/>
          <p:nvPr/>
        </p:nvGrpSpPr>
        <p:grpSpPr>
          <a:xfrm>
            <a:off x="0" y="0"/>
            <a:ext cx="18288000" cy="928800"/>
            <a:chOff x="0" y="0"/>
            <a:chExt cx="18288000" cy="928800"/>
          </a:xfrm>
        </p:grpSpPr>
        <p:sp>
          <p:nvSpPr>
            <p:cNvPr id="91" name="Google Shape;91;p15"/>
            <p:cNvSpPr txBox="1"/>
            <p:nvPr/>
          </p:nvSpPr>
          <p:spPr>
            <a:xfrm>
              <a:off x="0" y="0"/>
              <a:ext cx="18288000" cy="9288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182850" tIns="91400" rIns="182850" bIns="914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pic>
          <p:nvPicPr>
            <p:cNvPr id="92" name="Google Shape;92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7750" y="291975"/>
              <a:ext cx="3884348" cy="344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3" name="Google Shape;93;p15"/>
          <p:cNvSpPr/>
          <p:nvPr/>
        </p:nvSpPr>
        <p:spPr>
          <a:xfrm>
            <a:off x="305800" y="1240588"/>
            <a:ext cx="1615200" cy="1615200"/>
          </a:xfrm>
          <a:prstGeom prst="rect">
            <a:avLst/>
          </a:prstGeom>
          <a:solidFill>
            <a:srgbClr val="6E7A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4" name="Google Shape;9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194" y="1613417"/>
            <a:ext cx="1034365" cy="86949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5"/>
          <p:cNvSpPr txBox="1"/>
          <p:nvPr/>
        </p:nvSpPr>
        <p:spPr>
          <a:xfrm>
            <a:off x="117425" y="9572625"/>
            <a:ext cx="3527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NC STATE </a:t>
            </a:r>
            <a:r>
              <a:rPr lang="en" sz="18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UNIVERSITY</a:t>
            </a:r>
            <a:endParaRPr sz="18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96" name="Google Shape;96;p15"/>
          <p:cNvSpPr/>
          <p:nvPr/>
        </p:nvSpPr>
        <p:spPr>
          <a:xfrm>
            <a:off x="2225550" y="1240600"/>
            <a:ext cx="12291300" cy="161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6E7A3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 IS THE </a:t>
            </a:r>
            <a:r>
              <a:rPr lang="en" sz="4500" b="1">
                <a:solidFill>
                  <a:srgbClr val="6E7A3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 AID INDEX (SAI)</a:t>
            </a:r>
            <a:r>
              <a:rPr lang="en" sz="4500">
                <a:solidFill>
                  <a:srgbClr val="6E7A3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?</a:t>
            </a:r>
            <a:endParaRPr sz="4500" b="1">
              <a:solidFill>
                <a:srgbClr val="6E7A31"/>
              </a:solidFill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4688425" y="9572625"/>
            <a:ext cx="8911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 SERVICES CENTER </a:t>
            </a:r>
            <a:r>
              <a:rPr lang="en" sz="1800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– OFFICE OF SCHOLARSHIPS AND FINANCIAL AID</a:t>
            </a:r>
            <a:endParaRPr sz="1800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14607300" y="9572625"/>
            <a:ext cx="3527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STUDENTSERVICES.NCSU.EDU</a:t>
            </a:r>
            <a:endParaRPr sz="1800" b="1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99" name="Google Shape;99;p15"/>
          <p:cNvSpPr/>
          <p:nvPr/>
        </p:nvSpPr>
        <p:spPr>
          <a:xfrm>
            <a:off x="4677350" y="3015200"/>
            <a:ext cx="12026700" cy="5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solidFill>
                  <a:srgbClr val="33333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SAI Determination</a:t>
            </a:r>
            <a:endParaRPr sz="3800" b="1">
              <a:solidFill>
                <a:srgbClr val="33333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Roboto Condensed Light"/>
              <a:buChar char="●"/>
            </a:pPr>
            <a:r>
              <a:rPr lang="en" sz="3800">
                <a:solidFill>
                  <a:srgbClr val="33333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Calculation determined after completing FAFSA</a:t>
            </a:r>
            <a:endParaRPr sz="3800">
              <a:solidFill>
                <a:srgbClr val="333333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Roboto Condensed Light"/>
              <a:buChar char="●"/>
            </a:pPr>
            <a:r>
              <a:rPr lang="en" sz="3800">
                <a:solidFill>
                  <a:srgbClr val="33333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Measurement of family’s financial strength</a:t>
            </a:r>
            <a:endParaRPr sz="3800">
              <a:solidFill>
                <a:srgbClr val="333333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Roboto Condensed Light"/>
              <a:buChar char="●"/>
            </a:pPr>
            <a:r>
              <a:rPr lang="en" sz="3800">
                <a:solidFill>
                  <a:srgbClr val="33333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Used to determine financial aid eligibility</a:t>
            </a:r>
            <a:endParaRPr sz="3800">
              <a:solidFill>
                <a:srgbClr val="333333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Roboto Condensed Light"/>
              <a:buChar char="●"/>
            </a:pPr>
            <a:r>
              <a:rPr lang="en" sz="3800">
                <a:solidFill>
                  <a:srgbClr val="33333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Does </a:t>
            </a:r>
            <a:r>
              <a:rPr lang="en" sz="3800" b="1" u="sng">
                <a:solidFill>
                  <a:srgbClr val="33333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not</a:t>
            </a:r>
            <a:r>
              <a:rPr lang="en" sz="3800">
                <a:solidFill>
                  <a:srgbClr val="33333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reflect amount family/student will have to pay</a:t>
            </a:r>
            <a:endParaRPr sz="3800" b="1">
              <a:solidFill>
                <a:srgbClr val="33333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6"/>
          <p:cNvPicPr preferRelativeResize="0"/>
          <p:nvPr/>
        </p:nvPicPr>
        <p:blipFill rotWithShape="1">
          <a:blip r:embed="rId3">
            <a:alphaModFix/>
          </a:blip>
          <a:srcRect l="31539" t="-7560" r="45785" b="7560"/>
          <a:stretch/>
        </p:blipFill>
        <p:spPr>
          <a:xfrm>
            <a:off x="53" y="0"/>
            <a:ext cx="4146552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" name="Google Shape;105;p16"/>
          <p:cNvGrpSpPr/>
          <p:nvPr/>
        </p:nvGrpSpPr>
        <p:grpSpPr>
          <a:xfrm>
            <a:off x="0" y="0"/>
            <a:ext cx="18288000" cy="928800"/>
            <a:chOff x="0" y="0"/>
            <a:chExt cx="18288000" cy="928800"/>
          </a:xfrm>
        </p:grpSpPr>
        <p:sp>
          <p:nvSpPr>
            <p:cNvPr id="106" name="Google Shape;106;p16"/>
            <p:cNvSpPr txBox="1"/>
            <p:nvPr/>
          </p:nvSpPr>
          <p:spPr>
            <a:xfrm>
              <a:off x="0" y="0"/>
              <a:ext cx="18288000" cy="9288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182850" tIns="91400" rIns="182850" bIns="914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pic>
          <p:nvPicPr>
            <p:cNvPr id="107" name="Google Shape;107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7750" y="291975"/>
              <a:ext cx="3884348" cy="344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6"/>
          <p:cNvSpPr/>
          <p:nvPr/>
        </p:nvSpPr>
        <p:spPr>
          <a:xfrm>
            <a:off x="305800" y="1240588"/>
            <a:ext cx="1615200" cy="1615200"/>
          </a:xfrm>
          <a:prstGeom prst="rect">
            <a:avLst/>
          </a:prstGeom>
          <a:solidFill>
            <a:srgbClr val="6E7A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9" name="Google Shape;10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194" y="1613417"/>
            <a:ext cx="1034365" cy="86949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/>
          <p:nvPr/>
        </p:nvSpPr>
        <p:spPr>
          <a:xfrm>
            <a:off x="117425" y="9572625"/>
            <a:ext cx="3527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NC STATE </a:t>
            </a:r>
            <a:r>
              <a:rPr lang="en" sz="18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UNIVERSITY</a:t>
            </a:r>
            <a:endParaRPr sz="18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11" name="Google Shape;111;p16"/>
          <p:cNvSpPr/>
          <p:nvPr/>
        </p:nvSpPr>
        <p:spPr>
          <a:xfrm>
            <a:off x="2225550" y="1240600"/>
            <a:ext cx="11286000" cy="161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6E7A3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 IS THE </a:t>
            </a:r>
            <a:r>
              <a:rPr lang="en" sz="4500" b="1">
                <a:solidFill>
                  <a:srgbClr val="6E7A3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COST OF ATTENDANCE (COA)</a:t>
            </a:r>
            <a:r>
              <a:rPr lang="en" sz="4500">
                <a:solidFill>
                  <a:srgbClr val="6E7A3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?</a:t>
            </a:r>
            <a:endParaRPr sz="4500" b="1">
              <a:solidFill>
                <a:srgbClr val="6E7A31"/>
              </a:solidFill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4688425" y="9572625"/>
            <a:ext cx="8911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 SERVICES CENTER </a:t>
            </a:r>
            <a:r>
              <a:rPr lang="en" sz="1800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– OFFICE OF SCHOLARSHIPS AND FINANCIAL AID</a:t>
            </a:r>
            <a:endParaRPr sz="1800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14607300" y="9572625"/>
            <a:ext cx="3527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STUDENTSERVICES.NCSU.EDU</a:t>
            </a:r>
            <a:endParaRPr sz="1800" b="1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14" name="Google Shape;114;p16"/>
          <p:cNvSpPr/>
          <p:nvPr/>
        </p:nvSpPr>
        <p:spPr>
          <a:xfrm>
            <a:off x="4677350" y="2855800"/>
            <a:ext cx="6294000" cy="253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Reflect expenses </a:t>
            </a:r>
            <a:br>
              <a:rPr lang="en" sz="3800" b="1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" sz="3800" b="1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related to student’s </a:t>
            </a:r>
            <a:br>
              <a:rPr lang="en" sz="3800" b="1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" sz="3800" b="1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higher education</a:t>
            </a:r>
            <a:endParaRPr sz="3800" b="1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15" name="Google Shape;115;p16"/>
          <p:cNvSpPr/>
          <p:nvPr/>
        </p:nvSpPr>
        <p:spPr>
          <a:xfrm>
            <a:off x="11502150" y="2855800"/>
            <a:ext cx="6294000" cy="253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Includes both </a:t>
            </a:r>
            <a:br>
              <a:rPr lang="en" sz="3800" b="1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" sz="3800" b="1">
                <a:solidFill>
                  <a:srgbClr val="CC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direct</a:t>
            </a:r>
            <a:r>
              <a:rPr lang="en" sz="3800" b="1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and </a:t>
            </a:r>
            <a:r>
              <a:rPr lang="en" sz="3800" b="1">
                <a:solidFill>
                  <a:srgbClr val="CC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indirect</a:t>
            </a:r>
            <a:r>
              <a:rPr lang="en" sz="3800" b="1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br>
              <a:rPr lang="en" sz="3800" b="1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" sz="3800" b="1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expenses </a:t>
            </a:r>
            <a:endParaRPr sz="3800" b="1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16" name="Google Shape;116;p16"/>
          <p:cNvSpPr/>
          <p:nvPr/>
        </p:nvSpPr>
        <p:spPr>
          <a:xfrm>
            <a:off x="4677350" y="6468225"/>
            <a:ext cx="4336200" cy="22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Roboto Condensed Light"/>
              <a:buChar char="●"/>
            </a:pPr>
            <a:r>
              <a:rPr lang="en" sz="3800">
                <a:solidFill>
                  <a:srgbClr val="33333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Tuition and Fees</a:t>
            </a:r>
            <a:endParaRPr sz="3800">
              <a:solidFill>
                <a:srgbClr val="333333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Roboto Condensed Light"/>
              <a:buChar char="●"/>
            </a:pPr>
            <a:r>
              <a:rPr lang="en" sz="3800">
                <a:solidFill>
                  <a:srgbClr val="33333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Housing and Food</a:t>
            </a:r>
            <a:endParaRPr sz="3800">
              <a:solidFill>
                <a:srgbClr val="333333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Roboto Condensed Light"/>
              <a:buChar char="●"/>
            </a:pPr>
            <a:r>
              <a:rPr lang="en" sz="3800">
                <a:solidFill>
                  <a:srgbClr val="33333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Books and Supplies</a:t>
            </a:r>
            <a:endParaRPr sz="3800">
              <a:solidFill>
                <a:srgbClr val="333333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17" name="Google Shape;117;p16"/>
          <p:cNvSpPr/>
          <p:nvPr/>
        </p:nvSpPr>
        <p:spPr>
          <a:xfrm>
            <a:off x="11502150" y="6468225"/>
            <a:ext cx="4336200" cy="22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Roboto Condensed Light"/>
              <a:buChar char="●"/>
            </a:pPr>
            <a:r>
              <a:rPr lang="en" sz="3800">
                <a:solidFill>
                  <a:srgbClr val="33333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Personal Expenses</a:t>
            </a:r>
            <a:endParaRPr sz="3800">
              <a:solidFill>
                <a:srgbClr val="333333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Roboto Condensed Light"/>
              <a:buChar char="●"/>
            </a:pPr>
            <a:r>
              <a:rPr lang="en" sz="3800">
                <a:solidFill>
                  <a:srgbClr val="33333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Transportation</a:t>
            </a:r>
            <a:endParaRPr sz="3800">
              <a:solidFill>
                <a:srgbClr val="333333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Roboto Condensed Light"/>
              <a:buChar char="●"/>
            </a:pPr>
            <a:r>
              <a:rPr lang="en" sz="3800">
                <a:solidFill>
                  <a:srgbClr val="33333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Loan Fees</a:t>
            </a:r>
            <a:endParaRPr sz="3800">
              <a:solidFill>
                <a:srgbClr val="333333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4688425" y="5698725"/>
            <a:ext cx="131076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6E7A3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Expenses include:</a:t>
            </a:r>
            <a:endParaRPr>
              <a:solidFill>
                <a:srgbClr val="6E7A3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7"/>
          <p:cNvPicPr preferRelativeResize="0"/>
          <p:nvPr/>
        </p:nvPicPr>
        <p:blipFill rotWithShape="1">
          <a:blip r:embed="rId3">
            <a:alphaModFix/>
          </a:blip>
          <a:srcRect l="31539" t="-7560" r="45785" b="7560"/>
          <a:stretch/>
        </p:blipFill>
        <p:spPr>
          <a:xfrm>
            <a:off x="53" y="0"/>
            <a:ext cx="4146552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" name="Google Shape;124;p17"/>
          <p:cNvGrpSpPr/>
          <p:nvPr/>
        </p:nvGrpSpPr>
        <p:grpSpPr>
          <a:xfrm>
            <a:off x="0" y="0"/>
            <a:ext cx="18288000" cy="928800"/>
            <a:chOff x="0" y="0"/>
            <a:chExt cx="18288000" cy="928800"/>
          </a:xfrm>
        </p:grpSpPr>
        <p:sp>
          <p:nvSpPr>
            <p:cNvPr id="125" name="Google Shape;125;p17"/>
            <p:cNvSpPr txBox="1"/>
            <p:nvPr/>
          </p:nvSpPr>
          <p:spPr>
            <a:xfrm>
              <a:off x="0" y="0"/>
              <a:ext cx="18288000" cy="9288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182850" tIns="91400" rIns="182850" bIns="914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pic>
          <p:nvPicPr>
            <p:cNvPr id="126" name="Google Shape;126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7750" y="291975"/>
              <a:ext cx="3884348" cy="344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7" name="Google Shape;127;p17"/>
          <p:cNvSpPr/>
          <p:nvPr/>
        </p:nvSpPr>
        <p:spPr>
          <a:xfrm>
            <a:off x="305800" y="1240588"/>
            <a:ext cx="1615200" cy="1615200"/>
          </a:xfrm>
          <a:prstGeom prst="rect">
            <a:avLst/>
          </a:prstGeom>
          <a:solidFill>
            <a:srgbClr val="6E7A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8" name="Google Shape;12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194" y="1613417"/>
            <a:ext cx="1034365" cy="86949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7"/>
          <p:cNvSpPr txBox="1"/>
          <p:nvPr/>
        </p:nvSpPr>
        <p:spPr>
          <a:xfrm>
            <a:off x="117425" y="9572625"/>
            <a:ext cx="3527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NC STATE </a:t>
            </a:r>
            <a:r>
              <a:rPr lang="en" sz="18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UNIVERSITY</a:t>
            </a:r>
            <a:endParaRPr sz="18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0" name="Google Shape;130;p17"/>
          <p:cNvSpPr/>
          <p:nvPr/>
        </p:nvSpPr>
        <p:spPr>
          <a:xfrm>
            <a:off x="2225550" y="1240600"/>
            <a:ext cx="16062600" cy="161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6E7A3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 IS THE </a:t>
            </a:r>
            <a:r>
              <a:rPr lang="en" sz="4500" b="1">
                <a:solidFill>
                  <a:srgbClr val="6E7A3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UNDERGRADUATE STUDENT ESTIMATED COA</a:t>
            </a:r>
            <a:r>
              <a:rPr lang="en" sz="4500">
                <a:solidFill>
                  <a:srgbClr val="6E7A3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?</a:t>
            </a:r>
            <a:endParaRPr sz="4500" b="1">
              <a:solidFill>
                <a:srgbClr val="6E7A31"/>
              </a:solidFill>
            </a:endParaRPr>
          </a:p>
        </p:txBody>
      </p:sp>
      <p:sp>
        <p:nvSpPr>
          <p:cNvPr id="131" name="Google Shape;131;p17"/>
          <p:cNvSpPr txBox="1"/>
          <p:nvPr/>
        </p:nvSpPr>
        <p:spPr>
          <a:xfrm>
            <a:off x="4688425" y="9572625"/>
            <a:ext cx="8911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 SERVICES CENTER </a:t>
            </a:r>
            <a:r>
              <a:rPr lang="en" sz="1800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– OFFICE OF SCHOLARSHIPS AND FINANCIAL AID</a:t>
            </a:r>
            <a:endParaRPr sz="1800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14607300" y="9572625"/>
            <a:ext cx="3527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STUDENTSERVICES.NCSU.EDU</a:t>
            </a:r>
            <a:endParaRPr sz="1800" b="1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F72764-D1D0-0B39-B463-5A5D823E23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3047" y="3024452"/>
            <a:ext cx="10090935" cy="59713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8"/>
          <p:cNvPicPr preferRelativeResize="0"/>
          <p:nvPr/>
        </p:nvPicPr>
        <p:blipFill rotWithShape="1">
          <a:blip r:embed="rId3">
            <a:alphaModFix/>
          </a:blip>
          <a:srcRect l="31539" t="-7560" r="45785" b="7560"/>
          <a:stretch/>
        </p:blipFill>
        <p:spPr>
          <a:xfrm>
            <a:off x="53" y="0"/>
            <a:ext cx="4146552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" name="Google Shape;139;p18"/>
          <p:cNvGrpSpPr/>
          <p:nvPr/>
        </p:nvGrpSpPr>
        <p:grpSpPr>
          <a:xfrm>
            <a:off x="0" y="0"/>
            <a:ext cx="18288000" cy="928800"/>
            <a:chOff x="0" y="0"/>
            <a:chExt cx="18288000" cy="928800"/>
          </a:xfrm>
        </p:grpSpPr>
        <p:sp>
          <p:nvSpPr>
            <p:cNvPr id="140" name="Google Shape;140;p18"/>
            <p:cNvSpPr txBox="1"/>
            <p:nvPr/>
          </p:nvSpPr>
          <p:spPr>
            <a:xfrm>
              <a:off x="0" y="0"/>
              <a:ext cx="18288000" cy="9288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182850" tIns="91400" rIns="182850" bIns="914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pic>
          <p:nvPicPr>
            <p:cNvPr id="141" name="Google Shape;141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7750" y="291975"/>
              <a:ext cx="3884348" cy="344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2" name="Google Shape;142;p18"/>
          <p:cNvSpPr/>
          <p:nvPr/>
        </p:nvSpPr>
        <p:spPr>
          <a:xfrm>
            <a:off x="305800" y="1240588"/>
            <a:ext cx="1615200" cy="1615200"/>
          </a:xfrm>
          <a:prstGeom prst="rect">
            <a:avLst/>
          </a:prstGeom>
          <a:solidFill>
            <a:srgbClr val="6E7A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" name="Google Shape;14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194" y="1613417"/>
            <a:ext cx="1034365" cy="86949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8"/>
          <p:cNvSpPr txBox="1"/>
          <p:nvPr/>
        </p:nvSpPr>
        <p:spPr>
          <a:xfrm>
            <a:off x="117425" y="9572625"/>
            <a:ext cx="3527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NC STATE </a:t>
            </a:r>
            <a:r>
              <a:rPr lang="en" sz="18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UNIVERSITY</a:t>
            </a:r>
            <a:endParaRPr sz="18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2225550" y="1240600"/>
            <a:ext cx="11286000" cy="161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6E7A3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HOW IS </a:t>
            </a:r>
            <a:r>
              <a:rPr lang="en" sz="4500" b="1">
                <a:solidFill>
                  <a:srgbClr val="6E7A3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FINANCIAL NEED </a:t>
            </a:r>
            <a:r>
              <a:rPr lang="en" sz="4500">
                <a:solidFill>
                  <a:srgbClr val="6E7A3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DETERMINED?</a:t>
            </a:r>
            <a:endParaRPr sz="4500" b="1">
              <a:solidFill>
                <a:srgbClr val="6E7A31"/>
              </a:solidFill>
            </a:endParaRPr>
          </a:p>
        </p:txBody>
      </p:sp>
      <p:sp>
        <p:nvSpPr>
          <p:cNvPr id="146" name="Google Shape;146;p18"/>
          <p:cNvSpPr txBox="1"/>
          <p:nvPr/>
        </p:nvSpPr>
        <p:spPr>
          <a:xfrm>
            <a:off x="4688425" y="9572625"/>
            <a:ext cx="8911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 SERVICES CENTER </a:t>
            </a:r>
            <a:r>
              <a:rPr lang="en" sz="1800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– OFFICE OF SCHOLARSHIPS AND FINANCIAL AID</a:t>
            </a:r>
            <a:endParaRPr sz="1800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47" name="Google Shape;147;p18"/>
          <p:cNvSpPr txBox="1"/>
          <p:nvPr/>
        </p:nvSpPr>
        <p:spPr>
          <a:xfrm>
            <a:off x="14607300" y="9572625"/>
            <a:ext cx="3527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STUDENTSERVICES.NCSU.EDU</a:t>
            </a:r>
            <a:endParaRPr sz="1800" b="1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48" name="Google Shape;148;p18"/>
          <p:cNvSpPr/>
          <p:nvPr/>
        </p:nvSpPr>
        <p:spPr>
          <a:xfrm>
            <a:off x="4677350" y="2855800"/>
            <a:ext cx="3595200" cy="253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Cost of Attendance</a:t>
            </a:r>
            <a:endParaRPr sz="3800" b="1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(COA)</a:t>
            </a:r>
            <a:endParaRPr sz="3800" b="1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49" name="Google Shape;149;p18"/>
          <p:cNvSpPr/>
          <p:nvPr/>
        </p:nvSpPr>
        <p:spPr>
          <a:xfrm>
            <a:off x="9439160" y="2855800"/>
            <a:ext cx="3595200" cy="253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 Aid Index</a:t>
            </a:r>
            <a:br>
              <a:rPr lang="en" sz="3800" b="1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" sz="3800" b="1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(SAI)</a:t>
            </a:r>
            <a:endParaRPr sz="3800" b="1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50" name="Google Shape;150;p18"/>
          <p:cNvSpPr/>
          <p:nvPr/>
        </p:nvSpPr>
        <p:spPr>
          <a:xfrm>
            <a:off x="14200951" y="2855800"/>
            <a:ext cx="3595200" cy="253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Financial</a:t>
            </a:r>
            <a:br>
              <a:rPr lang="en" sz="3800" b="1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" sz="3800" b="1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Need</a:t>
            </a:r>
            <a:endParaRPr sz="3800" b="1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51" name="Google Shape;151;p18"/>
          <p:cNvSpPr/>
          <p:nvPr/>
        </p:nvSpPr>
        <p:spPr>
          <a:xfrm>
            <a:off x="8338650" y="3618250"/>
            <a:ext cx="1034400" cy="1005300"/>
          </a:xfrm>
          <a:prstGeom prst="mathMinus">
            <a:avLst>
              <a:gd name="adj1" fmla="val 23520"/>
            </a:avLst>
          </a:prstGeom>
          <a:solidFill>
            <a:srgbClr val="6E7A31"/>
          </a:solidFill>
          <a:ln w="9525" cap="flat" cmpd="sng">
            <a:solidFill>
              <a:srgbClr val="6E7A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8"/>
          <p:cNvSpPr/>
          <p:nvPr/>
        </p:nvSpPr>
        <p:spPr>
          <a:xfrm>
            <a:off x="13100450" y="3433050"/>
            <a:ext cx="1034400" cy="1005300"/>
          </a:xfrm>
          <a:prstGeom prst="mathMinus">
            <a:avLst>
              <a:gd name="adj1" fmla="val 23520"/>
            </a:avLst>
          </a:prstGeom>
          <a:solidFill>
            <a:srgbClr val="6E7A31"/>
          </a:solidFill>
          <a:ln w="9525" cap="flat" cmpd="sng">
            <a:solidFill>
              <a:srgbClr val="6E7A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8"/>
          <p:cNvSpPr/>
          <p:nvPr/>
        </p:nvSpPr>
        <p:spPr>
          <a:xfrm>
            <a:off x="13100450" y="3803450"/>
            <a:ext cx="1034400" cy="1005300"/>
          </a:xfrm>
          <a:prstGeom prst="mathMinus">
            <a:avLst>
              <a:gd name="adj1" fmla="val 23520"/>
            </a:avLst>
          </a:prstGeom>
          <a:solidFill>
            <a:srgbClr val="6E7A31"/>
          </a:solidFill>
          <a:ln w="9525" cap="flat" cmpd="sng">
            <a:solidFill>
              <a:srgbClr val="6E7A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8"/>
          <p:cNvSpPr/>
          <p:nvPr/>
        </p:nvSpPr>
        <p:spPr>
          <a:xfrm>
            <a:off x="4677350" y="6468225"/>
            <a:ext cx="13107600" cy="22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Roboto Condensed Light"/>
              <a:buChar char="●"/>
            </a:pPr>
            <a:r>
              <a:rPr lang="en" sz="3800">
                <a:solidFill>
                  <a:srgbClr val="33333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$25,000 (COA) - $10,000 (SAI) = $15,000 (Financial Need)</a:t>
            </a:r>
            <a:endParaRPr sz="3800">
              <a:solidFill>
                <a:srgbClr val="333333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4688425" y="5698725"/>
            <a:ext cx="131076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6E7A3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Example:</a:t>
            </a:r>
            <a:endParaRPr>
              <a:solidFill>
                <a:srgbClr val="6E7A3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9"/>
          <p:cNvPicPr preferRelativeResize="0"/>
          <p:nvPr/>
        </p:nvPicPr>
        <p:blipFill rotWithShape="1">
          <a:blip r:embed="rId3">
            <a:alphaModFix/>
          </a:blip>
          <a:srcRect l="31539" t="-7560" r="45785" b="7560"/>
          <a:stretch/>
        </p:blipFill>
        <p:spPr>
          <a:xfrm>
            <a:off x="53" y="0"/>
            <a:ext cx="4146552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" name="Google Shape;161;p19"/>
          <p:cNvGrpSpPr/>
          <p:nvPr/>
        </p:nvGrpSpPr>
        <p:grpSpPr>
          <a:xfrm>
            <a:off x="0" y="0"/>
            <a:ext cx="18288000" cy="928800"/>
            <a:chOff x="0" y="0"/>
            <a:chExt cx="18288000" cy="928800"/>
          </a:xfrm>
        </p:grpSpPr>
        <p:sp>
          <p:nvSpPr>
            <p:cNvPr id="162" name="Google Shape;162;p19"/>
            <p:cNvSpPr txBox="1"/>
            <p:nvPr/>
          </p:nvSpPr>
          <p:spPr>
            <a:xfrm>
              <a:off x="0" y="0"/>
              <a:ext cx="18288000" cy="9288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182850" tIns="91400" rIns="182850" bIns="914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pic>
          <p:nvPicPr>
            <p:cNvPr id="163" name="Google Shape;163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7750" y="291975"/>
              <a:ext cx="3884348" cy="344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4" name="Google Shape;164;p19"/>
          <p:cNvSpPr/>
          <p:nvPr/>
        </p:nvSpPr>
        <p:spPr>
          <a:xfrm>
            <a:off x="305800" y="1240588"/>
            <a:ext cx="1615200" cy="1615200"/>
          </a:xfrm>
          <a:prstGeom prst="rect">
            <a:avLst/>
          </a:prstGeom>
          <a:solidFill>
            <a:srgbClr val="6E7A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5" name="Google Shape;16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194" y="1613417"/>
            <a:ext cx="1034365" cy="86949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9"/>
          <p:cNvSpPr txBox="1"/>
          <p:nvPr/>
        </p:nvSpPr>
        <p:spPr>
          <a:xfrm>
            <a:off x="117425" y="9572625"/>
            <a:ext cx="3527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NC STATE </a:t>
            </a:r>
            <a:r>
              <a:rPr lang="en" sz="18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UNIVERSITY</a:t>
            </a:r>
            <a:endParaRPr sz="18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7" name="Google Shape;167;p19"/>
          <p:cNvSpPr/>
          <p:nvPr/>
        </p:nvSpPr>
        <p:spPr>
          <a:xfrm>
            <a:off x="2225550" y="1240600"/>
            <a:ext cx="15909300" cy="161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6E7A3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 ARE THE TYPES OF </a:t>
            </a:r>
            <a:r>
              <a:rPr lang="en" sz="4500" b="1">
                <a:solidFill>
                  <a:srgbClr val="6E7A3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FINANCIAL AID</a:t>
            </a:r>
            <a:r>
              <a:rPr lang="en" sz="4500">
                <a:solidFill>
                  <a:srgbClr val="6E7A3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?</a:t>
            </a:r>
            <a:endParaRPr sz="4500" b="1">
              <a:solidFill>
                <a:srgbClr val="6E7A31"/>
              </a:solidFill>
            </a:endParaRPr>
          </a:p>
        </p:txBody>
      </p:sp>
      <p:sp>
        <p:nvSpPr>
          <p:cNvPr id="168" name="Google Shape;168;p19"/>
          <p:cNvSpPr txBox="1"/>
          <p:nvPr/>
        </p:nvSpPr>
        <p:spPr>
          <a:xfrm>
            <a:off x="4688425" y="9572625"/>
            <a:ext cx="8911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 SERVICES CENTER </a:t>
            </a:r>
            <a:r>
              <a:rPr lang="en" sz="1800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– OFFICE OF SCHOLARSHIPS AND FINANCIAL AID</a:t>
            </a:r>
            <a:endParaRPr sz="1800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9" name="Google Shape;169;p19"/>
          <p:cNvSpPr txBox="1"/>
          <p:nvPr/>
        </p:nvSpPr>
        <p:spPr>
          <a:xfrm>
            <a:off x="14607300" y="9572625"/>
            <a:ext cx="3527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STUDENTSERVICES.NCSU.EDU</a:t>
            </a:r>
            <a:endParaRPr sz="1800" b="1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0" name="Google Shape;170;p19"/>
          <p:cNvSpPr/>
          <p:nvPr/>
        </p:nvSpPr>
        <p:spPr>
          <a:xfrm>
            <a:off x="4677350" y="2855800"/>
            <a:ext cx="6435300" cy="3123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274300" tIns="365750" rIns="274300" bIns="2743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Scholarships</a:t>
            </a:r>
            <a:endParaRPr sz="3800" b="1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1" name="Google Shape;171;p19"/>
          <p:cNvSpPr/>
          <p:nvPr/>
        </p:nvSpPr>
        <p:spPr>
          <a:xfrm>
            <a:off x="11360850" y="2855800"/>
            <a:ext cx="6435300" cy="3123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274300" tIns="365750" rIns="274300" bIns="2743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Grants</a:t>
            </a:r>
            <a:endParaRPr sz="3800" b="1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2" name="Google Shape;172;p19"/>
          <p:cNvSpPr/>
          <p:nvPr/>
        </p:nvSpPr>
        <p:spPr>
          <a:xfrm>
            <a:off x="4677350" y="6214213"/>
            <a:ext cx="6435300" cy="3123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274300" tIns="365750" rIns="274300" bIns="2743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 Employment</a:t>
            </a:r>
            <a:endParaRPr sz="3800" b="1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3" name="Google Shape;173;p19"/>
          <p:cNvSpPr/>
          <p:nvPr/>
        </p:nvSpPr>
        <p:spPr>
          <a:xfrm>
            <a:off x="11360850" y="6214213"/>
            <a:ext cx="6435300" cy="3123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274300" tIns="365750" rIns="274300" bIns="2743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Loans</a:t>
            </a:r>
            <a:endParaRPr sz="3800" b="1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0"/>
          <p:cNvPicPr preferRelativeResize="0"/>
          <p:nvPr/>
        </p:nvPicPr>
        <p:blipFill rotWithShape="1">
          <a:blip r:embed="rId3">
            <a:alphaModFix/>
          </a:blip>
          <a:srcRect l="31539" t="-7560" r="45785" b="7560"/>
          <a:stretch/>
        </p:blipFill>
        <p:spPr>
          <a:xfrm>
            <a:off x="53" y="0"/>
            <a:ext cx="4146552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Google Shape;179;p20"/>
          <p:cNvGrpSpPr/>
          <p:nvPr/>
        </p:nvGrpSpPr>
        <p:grpSpPr>
          <a:xfrm>
            <a:off x="0" y="0"/>
            <a:ext cx="18288000" cy="928800"/>
            <a:chOff x="0" y="0"/>
            <a:chExt cx="18288000" cy="928800"/>
          </a:xfrm>
        </p:grpSpPr>
        <p:sp>
          <p:nvSpPr>
            <p:cNvPr id="180" name="Google Shape;180;p20"/>
            <p:cNvSpPr txBox="1"/>
            <p:nvPr/>
          </p:nvSpPr>
          <p:spPr>
            <a:xfrm>
              <a:off x="0" y="0"/>
              <a:ext cx="18288000" cy="9288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182850" tIns="91400" rIns="182850" bIns="914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pic>
          <p:nvPicPr>
            <p:cNvPr id="181" name="Google Shape;181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7750" y="291975"/>
              <a:ext cx="3884348" cy="344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2" name="Google Shape;182;p20"/>
          <p:cNvSpPr/>
          <p:nvPr/>
        </p:nvSpPr>
        <p:spPr>
          <a:xfrm>
            <a:off x="305800" y="1240588"/>
            <a:ext cx="1615200" cy="1615200"/>
          </a:xfrm>
          <a:prstGeom prst="rect">
            <a:avLst/>
          </a:prstGeom>
          <a:solidFill>
            <a:srgbClr val="6E7A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3" name="Google Shape;18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194" y="1613417"/>
            <a:ext cx="1034365" cy="86949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0"/>
          <p:cNvSpPr txBox="1"/>
          <p:nvPr/>
        </p:nvSpPr>
        <p:spPr>
          <a:xfrm>
            <a:off x="117425" y="9572625"/>
            <a:ext cx="3527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NC STATE </a:t>
            </a:r>
            <a:r>
              <a:rPr lang="en" sz="18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UNIVERSITY</a:t>
            </a:r>
            <a:endParaRPr sz="18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85" name="Google Shape;185;p20"/>
          <p:cNvSpPr/>
          <p:nvPr/>
        </p:nvSpPr>
        <p:spPr>
          <a:xfrm>
            <a:off x="2225550" y="1240600"/>
            <a:ext cx="15909300" cy="161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6E7A3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 ARE THE TYPES OF </a:t>
            </a:r>
            <a:r>
              <a:rPr lang="en" sz="4500" b="1">
                <a:solidFill>
                  <a:srgbClr val="6E7A3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FINANCIAL AID</a:t>
            </a:r>
            <a:r>
              <a:rPr lang="en" sz="4500">
                <a:solidFill>
                  <a:srgbClr val="6E7A3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?</a:t>
            </a:r>
            <a:endParaRPr sz="4500" b="1">
              <a:solidFill>
                <a:srgbClr val="6E7A31"/>
              </a:solidFill>
            </a:endParaRPr>
          </a:p>
        </p:txBody>
      </p:sp>
      <p:sp>
        <p:nvSpPr>
          <p:cNvPr id="186" name="Google Shape;186;p20"/>
          <p:cNvSpPr txBox="1"/>
          <p:nvPr/>
        </p:nvSpPr>
        <p:spPr>
          <a:xfrm>
            <a:off x="4688425" y="9572625"/>
            <a:ext cx="8911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 SERVICES CENTER </a:t>
            </a:r>
            <a:r>
              <a:rPr lang="en" sz="1800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– OFFICE OF SCHOLARSHIPS AND FINANCIAL AID</a:t>
            </a:r>
            <a:endParaRPr sz="1800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87" name="Google Shape;187;p20"/>
          <p:cNvSpPr txBox="1"/>
          <p:nvPr/>
        </p:nvSpPr>
        <p:spPr>
          <a:xfrm>
            <a:off x="14607300" y="9572625"/>
            <a:ext cx="3527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STUDENTSERVICES.NCSU.EDU</a:t>
            </a:r>
            <a:endParaRPr sz="1800" b="1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88" name="Google Shape;188;p20"/>
          <p:cNvSpPr/>
          <p:nvPr/>
        </p:nvSpPr>
        <p:spPr>
          <a:xfrm>
            <a:off x="4677350" y="2855800"/>
            <a:ext cx="6435300" cy="3123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274300" tIns="365750" rIns="274300" bIns="2743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Scholarships</a:t>
            </a:r>
            <a:endParaRPr sz="3800" b="1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89" name="Google Shape;189;p20"/>
          <p:cNvSpPr/>
          <p:nvPr/>
        </p:nvSpPr>
        <p:spPr>
          <a:xfrm>
            <a:off x="11360850" y="2855800"/>
            <a:ext cx="6435300" cy="3123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274300" tIns="365750" rIns="274300" bIns="2743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Grants</a:t>
            </a:r>
            <a:endParaRPr sz="3800" b="1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90" name="Google Shape;190;p20"/>
          <p:cNvSpPr/>
          <p:nvPr/>
        </p:nvSpPr>
        <p:spPr>
          <a:xfrm>
            <a:off x="4677350" y="6214213"/>
            <a:ext cx="6435300" cy="3123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274300" tIns="365750" rIns="274300" bIns="2743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 Employment</a:t>
            </a:r>
            <a:endParaRPr sz="3800" b="1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91" name="Google Shape;191;p20"/>
          <p:cNvSpPr/>
          <p:nvPr/>
        </p:nvSpPr>
        <p:spPr>
          <a:xfrm>
            <a:off x="11360850" y="6214213"/>
            <a:ext cx="6435300" cy="3123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274300" tIns="365750" rIns="274300" bIns="2743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Loans</a:t>
            </a:r>
            <a:endParaRPr sz="3800" b="1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92" name="Google Shape;192;p20"/>
          <p:cNvSpPr/>
          <p:nvPr/>
        </p:nvSpPr>
        <p:spPr>
          <a:xfrm>
            <a:off x="4677350" y="3459425"/>
            <a:ext cx="6435300" cy="1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365750" rIns="274300" bIns="274300" anchor="t" anchorCtr="0">
            <a:noAutofit/>
          </a:bodyPr>
          <a:lstStyle/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Condensed"/>
              <a:buChar char="●"/>
            </a:pPr>
            <a:r>
              <a:rPr lang="en" sz="25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Merit-based and/or need based funding: </a:t>
            </a:r>
            <a:r>
              <a:rPr lang="en" sz="2500" b="1" dirty="0">
                <a:solidFill>
                  <a:srgbClr val="CC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FREE</a:t>
            </a:r>
            <a:r>
              <a:rPr lang="en" sz="25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support</a:t>
            </a:r>
            <a:endParaRPr sz="2500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Condensed"/>
              <a:buChar char="●"/>
            </a:pPr>
            <a:r>
              <a:rPr lang="en" sz="25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Awarded by the university or private organizations/individuals</a:t>
            </a:r>
            <a:endParaRPr sz="2500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Condensed"/>
              <a:buChar char="●"/>
            </a:pPr>
            <a:r>
              <a:rPr lang="en" sz="25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May or may not be renewable </a:t>
            </a:r>
            <a:endParaRPr sz="2500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93" name="Google Shape;193;p20"/>
          <p:cNvSpPr/>
          <p:nvPr/>
        </p:nvSpPr>
        <p:spPr>
          <a:xfrm>
            <a:off x="11360850" y="3643900"/>
            <a:ext cx="6435300" cy="17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365750" rIns="274300" bIns="274300" anchor="t" anchorCtr="0">
            <a:noAutofit/>
          </a:bodyPr>
          <a:lstStyle/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Condensed"/>
              <a:buChar char="●"/>
            </a:pPr>
            <a:r>
              <a:rPr lang="en" sz="25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Need-based funding: </a:t>
            </a:r>
            <a:r>
              <a:rPr lang="en" sz="2500" b="1" dirty="0">
                <a:solidFill>
                  <a:srgbClr val="CC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FREE</a:t>
            </a:r>
            <a:r>
              <a:rPr lang="en" sz="25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support</a:t>
            </a:r>
            <a:endParaRPr sz="2500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Condensed"/>
              <a:buChar char="●"/>
            </a:pPr>
            <a:r>
              <a:rPr lang="en" sz="25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Awarded by Federal and State governments, the university, or private organizations/individuals</a:t>
            </a:r>
            <a:endParaRPr sz="2500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94" name="Google Shape;194;p20"/>
          <p:cNvSpPr/>
          <p:nvPr/>
        </p:nvSpPr>
        <p:spPr>
          <a:xfrm>
            <a:off x="4677350" y="6972025"/>
            <a:ext cx="6435300" cy="17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365750" rIns="274300" bIns="274300" anchor="t" anchorCtr="0">
            <a:noAutofit/>
          </a:bodyPr>
          <a:lstStyle/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Condensed"/>
              <a:buChar char="●"/>
            </a:pPr>
            <a:r>
              <a:rPr lang="en" sz="2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Money that you </a:t>
            </a:r>
            <a:r>
              <a:rPr lang="en" sz="2500" b="1">
                <a:solidFill>
                  <a:srgbClr val="CC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EARN</a:t>
            </a:r>
            <a:endParaRPr sz="2500" b="1">
              <a:solidFill>
                <a:srgbClr val="CC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Condensed"/>
              <a:buChar char="●"/>
            </a:pPr>
            <a:r>
              <a:rPr lang="en" sz="2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On-campus employment</a:t>
            </a:r>
            <a:endParaRPr sz="25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Condensed"/>
              <a:buChar char="●"/>
            </a:pPr>
            <a:r>
              <a:rPr lang="en" sz="2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Flexible work schedule</a:t>
            </a:r>
            <a:endParaRPr sz="25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95" name="Google Shape;195;p20"/>
          <p:cNvSpPr/>
          <p:nvPr/>
        </p:nvSpPr>
        <p:spPr>
          <a:xfrm>
            <a:off x="11360850" y="6972025"/>
            <a:ext cx="6435300" cy="17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365750" rIns="274300" bIns="274300" anchor="t" anchorCtr="0">
            <a:noAutofit/>
          </a:bodyPr>
          <a:lstStyle/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Condensed"/>
              <a:buChar char="●"/>
            </a:pPr>
            <a:r>
              <a:rPr lang="en" sz="2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Money that you </a:t>
            </a:r>
            <a:r>
              <a:rPr lang="en" sz="2500" b="1">
                <a:solidFill>
                  <a:srgbClr val="CC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BORROW</a:t>
            </a:r>
            <a:endParaRPr sz="2500" b="1">
              <a:solidFill>
                <a:srgbClr val="CC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Condensed"/>
              <a:buChar char="●"/>
            </a:pPr>
            <a:r>
              <a:rPr lang="en" sz="2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Must be repaid</a:t>
            </a:r>
            <a:endParaRPr sz="25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Condensed"/>
              <a:buChar char="●"/>
            </a:pPr>
            <a:r>
              <a:rPr lang="en" sz="2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Federal or private loan options</a:t>
            </a:r>
            <a:endParaRPr sz="25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1"/>
          <p:cNvPicPr preferRelativeResize="0"/>
          <p:nvPr/>
        </p:nvPicPr>
        <p:blipFill rotWithShape="1">
          <a:blip r:embed="rId3">
            <a:alphaModFix/>
          </a:blip>
          <a:srcRect l="31539" t="-7560" r="45785" b="7560"/>
          <a:stretch/>
        </p:blipFill>
        <p:spPr>
          <a:xfrm>
            <a:off x="53" y="0"/>
            <a:ext cx="4146552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1" name="Google Shape;201;p21"/>
          <p:cNvGrpSpPr/>
          <p:nvPr/>
        </p:nvGrpSpPr>
        <p:grpSpPr>
          <a:xfrm>
            <a:off x="0" y="0"/>
            <a:ext cx="18288000" cy="928800"/>
            <a:chOff x="0" y="0"/>
            <a:chExt cx="18288000" cy="928800"/>
          </a:xfrm>
        </p:grpSpPr>
        <p:sp>
          <p:nvSpPr>
            <p:cNvPr id="202" name="Google Shape;202;p21"/>
            <p:cNvSpPr txBox="1"/>
            <p:nvPr/>
          </p:nvSpPr>
          <p:spPr>
            <a:xfrm>
              <a:off x="0" y="0"/>
              <a:ext cx="18288000" cy="9288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182850" tIns="91400" rIns="182850" bIns="914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pic>
          <p:nvPicPr>
            <p:cNvPr id="203" name="Google Shape;203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7750" y="291975"/>
              <a:ext cx="3884348" cy="344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4" name="Google Shape;204;p21"/>
          <p:cNvSpPr/>
          <p:nvPr/>
        </p:nvSpPr>
        <p:spPr>
          <a:xfrm>
            <a:off x="305800" y="1240588"/>
            <a:ext cx="1615200" cy="1615200"/>
          </a:xfrm>
          <a:prstGeom prst="rect">
            <a:avLst/>
          </a:prstGeom>
          <a:solidFill>
            <a:srgbClr val="6E7A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" name="Google Shape;20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194" y="1613417"/>
            <a:ext cx="1034365" cy="869494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1"/>
          <p:cNvSpPr txBox="1"/>
          <p:nvPr/>
        </p:nvSpPr>
        <p:spPr>
          <a:xfrm>
            <a:off x="117425" y="9572625"/>
            <a:ext cx="3527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NC STATE </a:t>
            </a:r>
            <a:r>
              <a:rPr lang="en" sz="18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UNIVERSITY</a:t>
            </a:r>
            <a:endParaRPr sz="18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07" name="Google Shape;207;p21"/>
          <p:cNvSpPr/>
          <p:nvPr/>
        </p:nvSpPr>
        <p:spPr>
          <a:xfrm>
            <a:off x="2225550" y="1240600"/>
            <a:ext cx="15909300" cy="161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6E7A3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HOW TO APPLY FOR </a:t>
            </a:r>
            <a:r>
              <a:rPr lang="en" sz="4500" b="1">
                <a:solidFill>
                  <a:srgbClr val="6E7A3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FINANCIAL AID</a:t>
            </a:r>
            <a:r>
              <a:rPr lang="en" sz="4500">
                <a:solidFill>
                  <a:srgbClr val="6E7A3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?</a:t>
            </a:r>
            <a:endParaRPr sz="4500" b="1">
              <a:solidFill>
                <a:srgbClr val="6E7A31"/>
              </a:solidFill>
            </a:endParaRPr>
          </a:p>
        </p:txBody>
      </p:sp>
      <p:sp>
        <p:nvSpPr>
          <p:cNvPr id="208" name="Google Shape;208;p21"/>
          <p:cNvSpPr txBox="1"/>
          <p:nvPr/>
        </p:nvSpPr>
        <p:spPr>
          <a:xfrm>
            <a:off x="4688425" y="9572625"/>
            <a:ext cx="8911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 SERVICES CENTER </a:t>
            </a:r>
            <a:r>
              <a:rPr lang="en" sz="1800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– OFFICE OF SCHOLARSHIPS AND FINANCIAL AID</a:t>
            </a:r>
            <a:endParaRPr sz="1800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09" name="Google Shape;209;p21"/>
          <p:cNvSpPr txBox="1"/>
          <p:nvPr/>
        </p:nvSpPr>
        <p:spPr>
          <a:xfrm>
            <a:off x="14607300" y="9572625"/>
            <a:ext cx="3527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STUDENTSERVICES.NCSU.EDU</a:t>
            </a:r>
            <a:endParaRPr sz="1800" b="1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10" name="Google Shape;210;p21"/>
          <p:cNvSpPr/>
          <p:nvPr/>
        </p:nvSpPr>
        <p:spPr>
          <a:xfrm>
            <a:off x="13002369" y="3006375"/>
            <a:ext cx="4817100" cy="17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365750" rIns="274300" bIns="274300" anchor="t" anchorCtr="0">
            <a:noAutofit/>
          </a:bodyPr>
          <a:lstStyle/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Condensed"/>
              <a:buChar char="●"/>
            </a:pPr>
            <a:endParaRPr sz="25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11" name="Google Shape;211;p21"/>
          <p:cNvSpPr/>
          <p:nvPr/>
        </p:nvSpPr>
        <p:spPr>
          <a:xfrm>
            <a:off x="4743300" y="4518024"/>
            <a:ext cx="2845800" cy="1983600"/>
          </a:xfrm>
          <a:prstGeom prst="roundRect">
            <a:avLst>
              <a:gd name="adj" fmla="val 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CC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Create Your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CC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FSA ID</a:t>
            </a:r>
            <a:endParaRPr sz="3000" b="1" dirty="0">
              <a:solidFill>
                <a:srgbClr val="CC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studentaid.gov</a:t>
            </a:r>
            <a:endParaRPr sz="25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21"/>
          <p:cNvSpPr/>
          <p:nvPr/>
        </p:nvSpPr>
        <p:spPr>
          <a:xfrm>
            <a:off x="8155870" y="4518024"/>
            <a:ext cx="2845800" cy="1983600"/>
          </a:xfrm>
          <a:prstGeom prst="roundRect">
            <a:avLst>
              <a:gd name="adj" fmla="val 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CC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Complete </a:t>
            </a:r>
            <a:br>
              <a:rPr lang="en" sz="3000" b="1" dirty="0">
                <a:solidFill>
                  <a:srgbClr val="CC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" sz="3000" b="1" dirty="0">
                <a:solidFill>
                  <a:srgbClr val="CC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Your FAFSA</a:t>
            </a:r>
            <a:endParaRPr sz="3000" b="1" dirty="0">
              <a:solidFill>
                <a:srgbClr val="CC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by the March 1 deadline</a:t>
            </a:r>
            <a:endParaRPr sz="25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21"/>
          <p:cNvSpPr/>
          <p:nvPr/>
        </p:nvSpPr>
        <p:spPr>
          <a:xfrm>
            <a:off x="11568418" y="4497761"/>
            <a:ext cx="2845800" cy="1983600"/>
          </a:xfrm>
          <a:prstGeom prst="roundRect">
            <a:avLst>
              <a:gd name="adj" fmla="val 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CC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Get Your</a:t>
            </a:r>
            <a:endParaRPr sz="3000" b="1">
              <a:solidFill>
                <a:srgbClr val="CC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CC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FAFSA Submission Summary</a:t>
            </a:r>
            <a:endParaRPr sz="3000" b="1">
              <a:solidFill>
                <a:srgbClr val="CC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14" name="Google Shape;214;p21"/>
          <p:cNvSpPr/>
          <p:nvPr/>
        </p:nvSpPr>
        <p:spPr>
          <a:xfrm rot="5400000">
            <a:off x="9383775" y="6689950"/>
            <a:ext cx="390000" cy="329700"/>
          </a:xfrm>
          <a:prstGeom prst="chevron">
            <a:avLst>
              <a:gd name="adj" fmla="val 50000"/>
            </a:avLst>
          </a:prstGeom>
          <a:solidFill>
            <a:srgbClr val="4156A1"/>
          </a:solidFill>
          <a:ln w="9525" cap="flat" cmpd="sng">
            <a:solidFill>
              <a:srgbClr val="4156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1"/>
          <p:cNvSpPr/>
          <p:nvPr/>
        </p:nvSpPr>
        <p:spPr>
          <a:xfrm>
            <a:off x="8155875" y="7166475"/>
            <a:ext cx="2845800" cy="1977600"/>
          </a:xfrm>
          <a:prstGeom prst="roundRect">
            <a:avLst>
              <a:gd name="adj" fmla="val 0"/>
            </a:avLst>
          </a:prstGeom>
          <a:solidFill>
            <a:srgbClr val="4156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Selected For Verification</a:t>
            </a:r>
            <a:r>
              <a:rPr lang="en" sz="3000" b="1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 sz="3000" b="1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rgbClr val="EFEFEF"/>
                </a:solidFill>
                <a:latin typeface="Roboto"/>
                <a:ea typeface="Roboto"/>
                <a:cs typeface="Roboto"/>
                <a:sym typeface="Roboto"/>
              </a:rPr>
              <a:t>OSFA will be </a:t>
            </a:r>
            <a:br>
              <a:rPr lang="en" sz="2500" dirty="0">
                <a:solidFill>
                  <a:srgbClr val="EFEFE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2500" dirty="0">
                <a:solidFill>
                  <a:srgbClr val="EFEFEF"/>
                </a:solidFill>
                <a:latin typeface="Roboto"/>
                <a:ea typeface="Roboto"/>
                <a:cs typeface="Roboto"/>
                <a:sym typeface="Roboto"/>
              </a:rPr>
              <a:t>in touch</a:t>
            </a:r>
            <a:endParaRPr sz="2500" dirty="0">
              <a:solidFill>
                <a:srgbClr val="EFEFE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" name="Google Shape;216;p21"/>
          <p:cNvSpPr/>
          <p:nvPr/>
        </p:nvSpPr>
        <p:spPr>
          <a:xfrm>
            <a:off x="11568425" y="1855935"/>
            <a:ext cx="2842200" cy="1977600"/>
          </a:xfrm>
          <a:prstGeom prst="roundRect">
            <a:avLst>
              <a:gd name="adj" fmla="val 0"/>
            </a:avLst>
          </a:prstGeom>
          <a:solidFill>
            <a:srgbClr val="6E7A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Change of Circumstances?</a:t>
            </a:r>
            <a:endParaRPr sz="26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17" name="Google Shape;217;p21"/>
          <p:cNvSpPr/>
          <p:nvPr/>
        </p:nvSpPr>
        <p:spPr>
          <a:xfrm rot="-5400000">
            <a:off x="12794532" y="4000618"/>
            <a:ext cx="390000" cy="330000"/>
          </a:xfrm>
          <a:prstGeom prst="chevron">
            <a:avLst>
              <a:gd name="adj" fmla="val 50000"/>
            </a:avLst>
          </a:prstGeom>
          <a:solidFill>
            <a:srgbClr val="6E7A31"/>
          </a:solidFill>
          <a:ln w="9525" cap="flat" cmpd="sng">
            <a:solidFill>
              <a:srgbClr val="6E7A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1"/>
          <p:cNvSpPr/>
          <p:nvPr/>
        </p:nvSpPr>
        <p:spPr>
          <a:xfrm>
            <a:off x="11564825" y="7228275"/>
            <a:ext cx="2845800" cy="1977600"/>
          </a:xfrm>
          <a:prstGeom prst="roundRect">
            <a:avLst>
              <a:gd name="adj" fmla="val 0"/>
            </a:avLst>
          </a:prstGeom>
          <a:solidFill>
            <a:srgbClr val="4156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Submit Additional Required Documents</a:t>
            </a:r>
            <a:endParaRPr sz="26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19" name="Google Shape;219;p21"/>
          <p:cNvSpPr/>
          <p:nvPr/>
        </p:nvSpPr>
        <p:spPr>
          <a:xfrm>
            <a:off x="11088250" y="8052225"/>
            <a:ext cx="390000" cy="329700"/>
          </a:xfrm>
          <a:prstGeom prst="chevron">
            <a:avLst>
              <a:gd name="adj" fmla="val 50000"/>
            </a:avLst>
          </a:prstGeom>
          <a:solidFill>
            <a:srgbClr val="4156A1"/>
          </a:solidFill>
          <a:ln w="9525" cap="flat" cmpd="sng">
            <a:solidFill>
              <a:srgbClr val="4156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1"/>
          <p:cNvSpPr/>
          <p:nvPr/>
        </p:nvSpPr>
        <p:spPr>
          <a:xfrm rot="-5400000">
            <a:off x="12796332" y="6640493"/>
            <a:ext cx="390000" cy="330000"/>
          </a:xfrm>
          <a:prstGeom prst="chevron">
            <a:avLst>
              <a:gd name="adj" fmla="val 50000"/>
            </a:avLst>
          </a:prstGeom>
          <a:solidFill>
            <a:srgbClr val="4156A1"/>
          </a:solidFill>
          <a:ln w="9525" cap="flat" cmpd="sng">
            <a:solidFill>
              <a:srgbClr val="4156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1"/>
          <p:cNvSpPr/>
          <p:nvPr/>
        </p:nvSpPr>
        <p:spPr>
          <a:xfrm>
            <a:off x="15046780" y="1849875"/>
            <a:ext cx="2842200" cy="1977600"/>
          </a:xfrm>
          <a:prstGeom prst="roundRect">
            <a:avLst>
              <a:gd name="adj" fmla="val 0"/>
            </a:avLst>
          </a:prstGeom>
          <a:solidFill>
            <a:srgbClr val="6E7A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Notify School’s Financial Aid Office</a:t>
            </a:r>
            <a:endParaRPr sz="21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2" name="Google Shape;222;p21"/>
          <p:cNvSpPr/>
          <p:nvPr/>
        </p:nvSpPr>
        <p:spPr>
          <a:xfrm>
            <a:off x="15043148" y="4518025"/>
            <a:ext cx="2845800" cy="1983600"/>
          </a:xfrm>
          <a:prstGeom prst="roundRect">
            <a:avLst>
              <a:gd name="adj" fmla="val 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CC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OSFA Sends </a:t>
            </a:r>
            <a:br>
              <a:rPr lang="en" sz="3000" b="1" dirty="0">
                <a:solidFill>
                  <a:srgbClr val="CC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" sz="3000" b="1" dirty="0">
                <a:solidFill>
                  <a:srgbClr val="CC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Initial Aid Offers</a:t>
            </a:r>
            <a:br>
              <a:rPr lang="en" sz="3000" b="1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" sz="25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early April</a:t>
            </a:r>
            <a:endParaRPr sz="9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" name="Google Shape;223;p21"/>
          <p:cNvSpPr/>
          <p:nvPr/>
        </p:nvSpPr>
        <p:spPr>
          <a:xfrm rot="5400000">
            <a:off x="16271050" y="3955650"/>
            <a:ext cx="390000" cy="329700"/>
          </a:xfrm>
          <a:prstGeom prst="chevron">
            <a:avLst>
              <a:gd name="adj" fmla="val 50000"/>
            </a:avLst>
          </a:prstGeom>
          <a:solidFill>
            <a:srgbClr val="6E7A31"/>
          </a:solidFill>
          <a:ln w="9525" cap="flat" cmpd="sng">
            <a:solidFill>
              <a:srgbClr val="6E7A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1"/>
          <p:cNvSpPr/>
          <p:nvPr/>
        </p:nvSpPr>
        <p:spPr>
          <a:xfrm>
            <a:off x="14533705" y="2685165"/>
            <a:ext cx="390000" cy="330000"/>
          </a:xfrm>
          <a:prstGeom prst="chevron">
            <a:avLst>
              <a:gd name="adj" fmla="val 50000"/>
            </a:avLst>
          </a:prstGeom>
          <a:solidFill>
            <a:srgbClr val="6E7A31"/>
          </a:solidFill>
          <a:ln w="9525" cap="flat" cmpd="sng">
            <a:solidFill>
              <a:srgbClr val="6E7A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1"/>
          <p:cNvSpPr/>
          <p:nvPr/>
        </p:nvSpPr>
        <p:spPr>
          <a:xfrm>
            <a:off x="14533705" y="5335478"/>
            <a:ext cx="390000" cy="330000"/>
          </a:xfrm>
          <a:prstGeom prst="chevron">
            <a:avLst>
              <a:gd name="adj" fmla="val 50000"/>
            </a:avLst>
          </a:prstGeom>
          <a:solidFill>
            <a:srgbClr val="CC0000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1"/>
          <p:cNvSpPr/>
          <p:nvPr/>
        </p:nvSpPr>
        <p:spPr>
          <a:xfrm>
            <a:off x="11090055" y="5335478"/>
            <a:ext cx="390000" cy="330000"/>
          </a:xfrm>
          <a:prstGeom prst="chevron">
            <a:avLst>
              <a:gd name="adj" fmla="val 50000"/>
            </a:avLst>
          </a:prstGeom>
          <a:solidFill>
            <a:srgbClr val="CC0000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1"/>
          <p:cNvSpPr/>
          <p:nvPr/>
        </p:nvSpPr>
        <p:spPr>
          <a:xfrm>
            <a:off x="7677492" y="5335478"/>
            <a:ext cx="390000" cy="330000"/>
          </a:xfrm>
          <a:prstGeom prst="chevron">
            <a:avLst>
              <a:gd name="adj" fmla="val 50000"/>
            </a:avLst>
          </a:prstGeom>
          <a:solidFill>
            <a:srgbClr val="CC0000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1020</Words>
  <Application>Microsoft Office PowerPoint</Application>
  <PresentationFormat>Custom</PresentationFormat>
  <Paragraphs>195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Roboto</vt:lpstr>
      <vt:lpstr>Roboto Condensed</vt:lpstr>
      <vt:lpstr>Arial</vt:lpstr>
      <vt:lpstr>Roboto Slab Light</vt:lpstr>
      <vt:lpstr>Roboto Condensed Medium</vt:lpstr>
      <vt:lpstr>Roboto Condensed Light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KMRINGLE</dc:creator>
  <cp:lastModifiedBy>Samuel Hunter Birckhead</cp:lastModifiedBy>
  <cp:revision>7</cp:revision>
  <dcterms:modified xsi:type="dcterms:W3CDTF">2024-11-18T15:32:58Z</dcterms:modified>
</cp:coreProperties>
</file>